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305" r:id="rId2"/>
    <p:sldId id="258" r:id="rId3"/>
    <p:sldId id="259" r:id="rId4"/>
    <p:sldId id="295" r:id="rId5"/>
    <p:sldId id="260" r:id="rId6"/>
    <p:sldId id="261" r:id="rId7"/>
    <p:sldId id="262" r:id="rId8"/>
    <p:sldId id="263" r:id="rId9"/>
    <p:sldId id="265" r:id="rId10"/>
    <p:sldId id="296" r:id="rId11"/>
    <p:sldId id="267" r:id="rId12"/>
    <p:sldId id="303" r:id="rId13"/>
    <p:sldId id="270" r:id="rId14"/>
    <p:sldId id="297" r:id="rId15"/>
    <p:sldId id="271" r:id="rId16"/>
    <p:sldId id="272" r:id="rId17"/>
    <p:sldId id="273" r:id="rId18"/>
    <p:sldId id="302" r:id="rId19"/>
    <p:sldId id="301" r:id="rId20"/>
    <p:sldId id="274" r:id="rId21"/>
    <p:sldId id="275" r:id="rId22"/>
    <p:sldId id="276" r:id="rId23"/>
    <p:sldId id="277" r:id="rId24"/>
    <p:sldId id="278" r:id="rId25"/>
    <p:sldId id="304" r:id="rId26"/>
    <p:sldId id="279" r:id="rId27"/>
    <p:sldId id="298" r:id="rId28"/>
    <p:sldId id="280" r:id="rId29"/>
    <p:sldId id="299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306" r:id="rId38"/>
    <p:sldId id="289" r:id="rId39"/>
    <p:sldId id="286" r:id="rId40"/>
    <p:sldId id="300" r:id="rId41"/>
  </p:sldIdLst>
  <p:sldSz cx="12133263" cy="6840538"/>
  <p:notesSz cx="6858000" cy="9144000"/>
  <p:defaultTextStyle>
    <a:defPPr>
      <a:defRPr lang="fa-IR"/>
    </a:defPPr>
    <a:lvl1pPr marL="0" algn="r" defTabSz="1000536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268" algn="r" defTabSz="1000536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0536" algn="r" defTabSz="1000536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0805" algn="r" defTabSz="1000536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1073" algn="r" defTabSz="1000536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1341" algn="r" defTabSz="1000536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1609" algn="r" defTabSz="1000536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1878" algn="r" defTabSz="1000536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2146" algn="r" defTabSz="1000536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8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48" y="270"/>
      </p:cViewPr>
      <p:guideLst>
        <p:guide orient="horz" pos="2155"/>
        <p:guide pos="38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4A499D-B532-4ADD-8508-4149D8A09CEA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7441A3-3D89-4EA6-B455-3D0AE3A3328D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857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000536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0268" algn="r" defTabSz="1000536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0536" algn="r" defTabSz="1000536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0805" algn="r" defTabSz="1000536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1073" algn="r" defTabSz="1000536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1341" algn="r" defTabSz="1000536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1609" algn="r" defTabSz="1000536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1878" algn="r" defTabSz="1000536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2146" algn="r" defTabSz="1000536" rtl="1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با</a:t>
            </a:r>
            <a:r>
              <a:rPr lang="fa-IR" baseline="0" dirty="0" smtClean="0"/>
              <a:t> وجود اینکه کلینیکال کی با ایمیل آکادمیک اجازه‏ی دسترسی خارج از دانشگاه </a:t>
            </a:r>
            <a:r>
              <a:rPr lang="en-US" baseline="0" dirty="0" smtClean="0"/>
              <a:t>(Remote Access)</a:t>
            </a:r>
            <a:r>
              <a:rPr lang="fa-IR" baseline="0" dirty="0" smtClean="0"/>
              <a:t> را فراهم کرده است، اما باید هر چند وقت یک‏بار از محیط دانشگاه کانکت شویم تا مشخص شود که همچنان عضوی از دانشگاه هستیم.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41A3-3D89-4EA6-B455-3D0AE3A3328D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8590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اطلاعات این قسمت شامل آمادگی‏های قبل از عمل، موارد توصیه به انجام عمل، موارد عدم توصیه به انجام عمل، تجهیزات</a:t>
            </a:r>
            <a:r>
              <a:rPr lang="fa-IR" baseline="0" dirty="0" smtClean="0"/>
              <a:t> مورد نیاز، آناتومی، فیلم عمل جراحی، تکنیک جراحی، عوارض و ... می‏باشد.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41A3-3D89-4EA6-B455-3D0AE3A3328D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102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41A3-3D89-4EA6-B455-3D0AE3A3328D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120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فایده تورق: در تورق می‏توانید لیستی از منابع موجود در پایگاه را</a:t>
            </a:r>
            <a:r>
              <a:rPr lang="fa-IR" baseline="0" dirty="0" smtClean="0"/>
              <a:t> ببینید. مثلا در تورق کتاب‏ها می‏توانید ببینید چه کتاب‏هایی در پایگاه کلینیکال کی در زمینه‏های مختلف موجود است. یا در تورق مجلات چه مجلاتی را کلینیکال کی عضو است.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41A3-3D89-4EA6-B455-3D0AE3A3328D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669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خرید کتاب‏ها با استفاده از کارت‏های اعتباری</a:t>
            </a:r>
            <a:r>
              <a:rPr lang="fa-IR" baseline="0" dirty="0" smtClean="0"/>
              <a:t> بین‏المللی امکان‏پذیر است.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41A3-3D89-4EA6-B455-3D0AE3A3328D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5565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41A3-3D89-4EA6-B455-3D0AE3A3328D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488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100053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در قسمت </a:t>
            </a:r>
            <a:r>
              <a:rPr lang="en-US" dirty="0" smtClean="0"/>
              <a:t>Authoring</a:t>
            </a:r>
            <a:r>
              <a:rPr lang="en-US" baseline="0" dirty="0" smtClean="0"/>
              <a:t> Organizations</a:t>
            </a:r>
            <a:r>
              <a:rPr lang="fa-IR" baseline="0" dirty="0" smtClean="0"/>
              <a:t> سازمان‏های تهیه‏کننده‏ی گایدلاین‏ها به‏ترتیب الفبایی مرتب شده‏اند. با کلیک روی هر کدام از سازمان‏ها، می‏توان به گایدلاین‏های منتشر شده توسط آن سازمان دسترسی پیدا کرد.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41A3-3D89-4EA6-B455-3D0AE3A3328D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0321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41A3-3D89-4EA6-B455-3D0AE3A3328D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2051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41A3-3D89-4EA6-B455-3D0AE3A3328D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7293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بعضی کارآزمایی‏های بالینی همچنان در حال بررسی یا </a:t>
            </a:r>
            <a:r>
              <a:rPr lang="en-US" dirty="0" smtClean="0"/>
              <a:t>recruiting</a:t>
            </a:r>
            <a:r>
              <a:rPr lang="fa-IR" dirty="0" smtClean="0"/>
              <a:t> هستند و برخی به وضعیت تمام شده یا </a:t>
            </a:r>
            <a:r>
              <a:rPr lang="en-US" dirty="0" smtClean="0"/>
              <a:t>completed</a:t>
            </a:r>
            <a:r>
              <a:rPr lang="fa-IR" baseline="0" dirty="0" smtClean="0"/>
              <a:t> رسیده‏اند.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441A3-3D89-4EA6-B455-3D0AE3A3328D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593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995" y="2125002"/>
            <a:ext cx="10313273" cy="14662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992" y="3876306"/>
            <a:ext cx="8493284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0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2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C78A-FCEC-4334-9961-5BEB004F0CA2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9921-A572-4612-A78E-5A922C23C70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C78A-FCEC-4334-9961-5BEB004F0CA2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9921-A572-4612-A78E-5A922C23C70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96615" y="273941"/>
            <a:ext cx="2729985" cy="583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6664" y="273941"/>
            <a:ext cx="7987732" cy="583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C78A-FCEC-4334-9961-5BEB004F0CA2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9921-A572-4612-A78E-5A922C23C70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C78A-FCEC-4334-9961-5BEB004F0CA2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9921-A572-4612-A78E-5A922C23C70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445" y="4395680"/>
            <a:ext cx="10313273" cy="1358607"/>
          </a:xfrm>
        </p:spPr>
        <p:txBody>
          <a:bodyPr anchor="t"/>
          <a:lstStyle>
            <a:lvl1pPr algn="r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445" y="2899314"/>
            <a:ext cx="10313273" cy="149636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05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08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10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13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16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1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2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C78A-FCEC-4334-9961-5BEB004F0CA2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9921-A572-4612-A78E-5A922C23C70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664" y="1596127"/>
            <a:ext cx="5358857" cy="451443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744" y="1596127"/>
            <a:ext cx="5358857" cy="451443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C78A-FCEC-4334-9961-5BEB004F0CA2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9921-A572-4612-A78E-5A922C23C70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664" y="1531205"/>
            <a:ext cx="5360964" cy="6381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664" y="2169338"/>
            <a:ext cx="5360964" cy="394122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3531" y="1531205"/>
            <a:ext cx="5363071" cy="6381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3531" y="2169338"/>
            <a:ext cx="5363071" cy="394122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C78A-FCEC-4334-9961-5BEB004F0CA2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9921-A572-4612-A78E-5A922C23C70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C78A-FCEC-4334-9961-5BEB004F0CA2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9921-A572-4612-A78E-5A922C23C70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C78A-FCEC-4334-9961-5BEB004F0CA2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9921-A572-4612-A78E-5A922C23C70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65" y="272356"/>
            <a:ext cx="3991760" cy="1159091"/>
          </a:xfrm>
        </p:spPr>
        <p:txBody>
          <a:bodyPr anchor="b"/>
          <a:lstStyle>
            <a:lvl1pPr algn="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769" y="272358"/>
            <a:ext cx="6782831" cy="583820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6665" y="1431447"/>
            <a:ext cx="3991760" cy="4679118"/>
          </a:xfrm>
        </p:spPr>
        <p:txBody>
          <a:bodyPr/>
          <a:lstStyle>
            <a:lvl1pPr marL="0" indent="0">
              <a:buNone/>
              <a:defRPr sz="1500"/>
            </a:lvl1pPr>
            <a:lvl2pPr marL="500268" indent="0">
              <a:buNone/>
              <a:defRPr sz="1300"/>
            </a:lvl2pPr>
            <a:lvl3pPr marL="1000536" indent="0">
              <a:buNone/>
              <a:defRPr sz="1100"/>
            </a:lvl3pPr>
            <a:lvl4pPr marL="1500805" indent="0">
              <a:buNone/>
              <a:defRPr sz="1000"/>
            </a:lvl4pPr>
            <a:lvl5pPr marL="2001073" indent="0">
              <a:buNone/>
              <a:defRPr sz="1000"/>
            </a:lvl5pPr>
            <a:lvl6pPr marL="2501341" indent="0">
              <a:buNone/>
              <a:defRPr sz="1000"/>
            </a:lvl6pPr>
            <a:lvl7pPr marL="3001609" indent="0">
              <a:buNone/>
              <a:defRPr sz="1000"/>
            </a:lvl7pPr>
            <a:lvl8pPr marL="3501878" indent="0">
              <a:buNone/>
              <a:defRPr sz="1000"/>
            </a:lvl8pPr>
            <a:lvl9pPr marL="40021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C78A-FCEC-4334-9961-5BEB004F0CA2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9921-A572-4612-A78E-5A922C23C70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206" y="4788378"/>
            <a:ext cx="7279958" cy="565295"/>
          </a:xfrm>
        </p:spPr>
        <p:txBody>
          <a:bodyPr anchor="b"/>
          <a:lstStyle>
            <a:lvl1pPr algn="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78206" y="611216"/>
            <a:ext cx="7279958" cy="4104323"/>
          </a:xfrm>
        </p:spPr>
        <p:txBody>
          <a:bodyPr/>
          <a:lstStyle>
            <a:lvl1pPr marL="0" indent="0">
              <a:buNone/>
              <a:defRPr sz="3500"/>
            </a:lvl1pPr>
            <a:lvl2pPr marL="500268" indent="0">
              <a:buNone/>
              <a:defRPr sz="3100"/>
            </a:lvl2pPr>
            <a:lvl3pPr marL="1000536" indent="0">
              <a:buNone/>
              <a:defRPr sz="2600"/>
            </a:lvl3pPr>
            <a:lvl4pPr marL="1500805" indent="0">
              <a:buNone/>
              <a:defRPr sz="2200"/>
            </a:lvl4pPr>
            <a:lvl5pPr marL="2001073" indent="0">
              <a:buNone/>
              <a:defRPr sz="2200"/>
            </a:lvl5pPr>
            <a:lvl6pPr marL="2501341" indent="0">
              <a:buNone/>
              <a:defRPr sz="2200"/>
            </a:lvl6pPr>
            <a:lvl7pPr marL="3001609" indent="0">
              <a:buNone/>
              <a:defRPr sz="2200"/>
            </a:lvl7pPr>
            <a:lvl8pPr marL="3501878" indent="0">
              <a:buNone/>
              <a:defRPr sz="2200"/>
            </a:lvl8pPr>
            <a:lvl9pPr marL="4002146" indent="0">
              <a:buNone/>
              <a:defRPr sz="22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8206" y="5353672"/>
            <a:ext cx="7279958" cy="802813"/>
          </a:xfrm>
        </p:spPr>
        <p:txBody>
          <a:bodyPr/>
          <a:lstStyle>
            <a:lvl1pPr marL="0" indent="0">
              <a:buNone/>
              <a:defRPr sz="1500"/>
            </a:lvl1pPr>
            <a:lvl2pPr marL="500268" indent="0">
              <a:buNone/>
              <a:defRPr sz="1300"/>
            </a:lvl2pPr>
            <a:lvl3pPr marL="1000536" indent="0">
              <a:buNone/>
              <a:defRPr sz="1100"/>
            </a:lvl3pPr>
            <a:lvl4pPr marL="1500805" indent="0">
              <a:buNone/>
              <a:defRPr sz="1000"/>
            </a:lvl4pPr>
            <a:lvl5pPr marL="2001073" indent="0">
              <a:buNone/>
              <a:defRPr sz="1000"/>
            </a:lvl5pPr>
            <a:lvl6pPr marL="2501341" indent="0">
              <a:buNone/>
              <a:defRPr sz="1000"/>
            </a:lvl6pPr>
            <a:lvl7pPr marL="3001609" indent="0">
              <a:buNone/>
              <a:defRPr sz="1000"/>
            </a:lvl7pPr>
            <a:lvl8pPr marL="3501878" indent="0">
              <a:buNone/>
              <a:defRPr sz="1000"/>
            </a:lvl8pPr>
            <a:lvl9pPr marL="40021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C78A-FCEC-4334-9961-5BEB004F0CA2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9921-A572-4612-A78E-5A922C23C70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6664" y="273939"/>
            <a:ext cx="10919937" cy="1140090"/>
          </a:xfrm>
          <a:prstGeom prst="rect">
            <a:avLst/>
          </a:prstGeom>
        </p:spPr>
        <p:txBody>
          <a:bodyPr vert="horz" lIns="100054" tIns="50027" rIns="100054" bIns="50027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664" y="1596127"/>
            <a:ext cx="10919937" cy="4514439"/>
          </a:xfrm>
          <a:prstGeom prst="rect">
            <a:avLst/>
          </a:prstGeom>
        </p:spPr>
        <p:txBody>
          <a:bodyPr vert="horz" lIns="100054" tIns="50027" rIns="100054" bIns="50027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5505" y="6340168"/>
            <a:ext cx="2831095" cy="364195"/>
          </a:xfrm>
          <a:prstGeom prst="rect">
            <a:avLst/>
          </a:prstGeom>
        </p:spPr>
        <p:txBody>
          <a:bodyPr vert="horz" lIns="100054" tIns="50027" rIns="100054" bIns="50027" rtlCol="1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4C78A-FCEC-4334-9961-5BEB004F0CA2}" type="datetimeFigureOut">
              <a:rPr lang="fa-IR" smtClean="0"/>
              <a:pPr/>
              <a:t>02/17/1441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5534" y="6340168"/>
            <a:ext cx="3842200" cy="364195"/>
          </a:xfrm>
          <a:prstGeom prst="rect">
            <a:avLst/>
          </a:prstGeom>
        </p:spPr>
        <p:txBody>
          <a:bodyPr vert="horz" lIns="100054" tIns="50027" rIns="100054" bIns="50027" rtlCol="1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6664" y="6340168"/>
            <a:ext cx="2831095" cy="364195"/>
          </a:xfrm>
          <a:prstGeom prst="rect">
            <a:avLst/>
          </a:prstGeom>
        </p:spPr>
        <p:txBody>
          <a:bodyPr vert="horz" lIns="100054" tIns="50027" rIns="100054" bIns="50027" rtlCol="1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9921-A572-4612-A78E-5A922C23C70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0536" rtl="1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201" indent="-375201" algn="r" defTabSz="1000536" rtl="1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36" indent="-312668" algn="r" defTabSz="1000536" rtl="1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71" indent="-250134" algn="r" defTabSz="1000536" rtl="1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39" indent="-250134" algn="r" defTabSz="1000536" rtl="1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1207" indent="-250134" algn="r" defTabSz="1000536" rtl="1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1475" indent="-250134" algn="r" defTabSz="1000536" rtl="1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1744" indent="-250134" algn="r" defTabSz="1000536" rtl="1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012" indent="-250134" algn="r" defTabSz="1000536" rtl="1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280" indent="-250134" algn="r" defTabSz="1000536" rtl="1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1000536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268" algn="r" defTabSz="1000536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536" algn="r" defTabSz="1000536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805" algn="r" defTabSz="1000536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073" algn="r" defTabSz="1000536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41" algn="r" defTabSz="1000536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1609" algn="r" defTabSz="1000536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1878" algn="r" defTabSz="1000536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2146" algn="r" defTabSz="1000536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linicalkey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58919" y="0"/>
            <a:ext cx="3024336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2095" y="1700808"/>
            <a:ext cx="10009112" cy="1152128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راهنمای پایگاه </a:t>
            </a:r>
            <a:r>
              <a:rPr lang="en-US" sz="3600" b="1" dirty="0" smtClean="0">
                <a:solidFill>
                  <a:schemeClr val="bg1"/>
                </a:solidFill>
                <a:cs typeface="B Titr" pitchFamily="2" charset="-78"/>
              </a:rPr>
              <a:t>Clinical Key</a:t>
            </a:r>
            <a:r>
              <a:rPr lang="fa-IR" sz="3600" b="1" dirty="0" smtClean="0">
                <a:solidFill>
                  <a:schemeClr val="bg1"/>
                </a:solidFill>
                <a:cs typeface="B Titr" pitchFamily="2" charset="-78"/>
              </a:rPr>
              <a:t> </a:t>
            </a:r>
            <a:endParaRPr lang="fa-IR" sz="36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0967" y="620688"/>
            <a:ext cx="21602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solidFill>
                  <a:schemeClr val="bg1"/>
                </a:solidFill>
                <a:cs typeface="B Titr" pitchFamily="2" charset="-78"/>
              </a:rPr>
              <a:t>هوالعلیم</a:t>
            </a:r>
            <a:endParaRPr lang="fa-IR" sz="32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8919" y="4581128"/>
            <a:ext cx="302433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fa-I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algn="ctr"/>
            <a:endParaRPr lang="fa-I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  <a:p>
            <a:pPr algn="ctr"/>
            <a:r>
              <a:rPr lang="fa-I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حمیده علی‏اکبری</a:t>
            </a:r>
            <a:endParaRPr lang="fa-I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061" y="3494336"/>
            <a:ext cx="5730762" cy="172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40" y="2414725"/>
            <a:ext cx="10808294" cy="364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104640" y="3492094"/>
            <a:ext cx="1433222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6" name="Rectangular Callout 5"/>
          <p:cNvSpPr/>
          <p:nvPr/>
        </p:nvSpPr>
        <p:spPr>
          <a:xfrm>
            <a:off x="238197" y="2127426"/>
            <a:ext cx="1815414" cy="502773"/>
          </a:xfrm>
          <a:prstGeom prst="wedgeRectCallout">
            <a:avLst>
              <a:gd name="adj1" fmla="val -4919"/>
              <a:gd name="adj2" fmla="val 239014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cs typeface="B Nazanin" pitchFamily="2" charset="-78"/>
              </a:rPr>
              <a:t>انتخاب نوع منبع</a:t>
            </a:r>
            <a:endParaRPr lang="fa-IR" sz="1800" b="1" dirty="0">
              <a:cs typeface="B Nazanin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02581" y="3492094"/>
            <a:ext cx="1433222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8" name="Rectangular Callout 7"/>
          <p:cNvSpPr/>
          <p:nvPr/>
        </p:nvSpPr>
        <p:spPr>
          <a:xfrm>
            <a:off x="2817996" y="1911952"/>
            <a:ext cx="2197608" cy="502773"/>
          </a:xfrm>
          <a:prstGeom prst="wedgeRectCallout">
            <a:avLst>
              <a:gd name="adj1" fmla="val -8286"/>
              <a:gd name="adj2" fmla="val 256865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cs typeface="B Nazanin" pitchFamily="2" charset="-78"/>
              </a:rPr>
              <a:t>وارد کردن کلیدواژه</a:t>
            </a:r>
            <a:endParaRPr lang="fa-IR" sz="1800" b="1" dirty="0">
              <a:cs typeface="B Nazanin" pitchFamily="2" charset="-7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404306" y="5359535"/>
            <a:ext cx="2102059" cy="430948"/>
          </a:xfrm>
          <a:prstGeom prst="wedgeRoundRectCallout">
            <a:avLst>
              <a:gd name="adj1" fmla="val -68369"/>
              <a:gd name="adj2" fmla="val -105751"/>
              <a:gd name="adj3" fmla="val 16667"/>
            </a:avLst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cs typeface="B Nazanin" pitchFamily="2" charset="-78"/>
              </a:rPr>
              <a:t>واژه‏های مرتبط</a:t>
            </a:r>
            <a:endParaRPr lang="fa-IR" sz="1800" b="1" dirty="0">
              <a:cs typeface="B Nazanin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06364" y="906407"/>
            <a:ext cx="1624318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2600" b="1" dirty="0" smtClean="0">
                <a:cs typeface="B Nazanin" pitchFamily="2" charset="-78"/>
              </a:rPr>
              <a:t>جستجو</a:t>
            </a:r>
            <a:endParaRPr lang="fa-IR" sz="26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2" y="1337355"/>
            <a:ext cx="11884892" cy="533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149159" y="1911951"/>
            <a:ext cx="1910962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9" name="Rounded Rectangular Callout 8"/>
          <p:cNvSpPr/>
          <p:nvPr/>
        </p:nvSpPr>
        <p:spPr>
          <a:xfrm>
            <a:off x="3869024" y="978232"/>
            <a:ext cx="1910962" cy="359123"/>
          </a:xfrm>
          <a:prstGeom prst="wedgeRoundRectCallout">
            <a:avLst>
              <a:gd name="adj1" fmla="val -50395"/>
              <a:gd name="adj2" fmla="val 23685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نتایج بازیابی شده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2650" y="1911951"/>
            <a:ext cx="1051029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1" name="Rounded Rectangular Callout 10"/>
          <p:cNvSpPr/>
          <p:nvPr/>
        </p:nvSpPr>
        <p:spPr>
          <a:xfrm>
            <a:off x="715937" y="978232"/>
            <a:ext cx="2102059" cy="359123"/>
          </a:xfrm>
          <a:prstGeom prst="wedgeRoundRectCallout">
            <a:avLst>
              <a:gd name="adj1" fmla="val -39477"/>
              <a:gd name="adj2" fmla="val 220728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محدود کردن نتایج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39922" y="2268141"/>
            <a:ext cx="1624318" cy="2902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3" name="Rounded Rectangular Callout 12"/>
          <p:cNvSpPr/>
          <p:nvPr/>
        </p:nvSpPr>
        <p:spPr>
          <a:xfrm>
            <a:off x="7972093" y="1620986"/>
            <a:ext cx="1910962" cy="359123"/>
          </a:xfrm>
          <a:prstGeom prst="wedgeRoundRectCallout">
            <a:avLst>
              <a:gd name="adj1" fmla="val -41773"/>
              <a:gd name="adj2" fmla="val 144032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موضوعات مرتبط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11492" y="755973"/>
            <a:ext cx="2039715" cy="43204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محتوای بازیابی شده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48825" y="1911951"/>
            <a:ext cx="1528770" cy="356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8" name="Rounded Rectangular Callout 17"/>
          <p:cNvSpPr/>
          <p:nvPr/>
        </p:nvSpPr>
        <p:spPr>
          <a:xfrm>
            <a:off x="5888024" y="685248"/>
            <a:ext cx="2770895" cy="502773"/>
          </a:xfrm>
          <a:prstGeom prst="wedgeRoundRectCallout">
            <a:avLst>
              <a:gd name="adj1" fmla="val -13576"/>
              <a:gd name="adj2" fmla="val 200069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مرتب‏سازی نتایج بر اساس تاریخ یا ارتباط موضوعی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50043" y="3061328"/>
            <a:ext cx="382192" cy="2154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20" name="Rounded Rectangular Callout 19"/>
          <p:cNvSpPr/>
          <p:nvPr/>
        </p:nvSpPr>
        <p:spPr>
          <a:xfrm>
            <a:off x="4683265" y="3133154"/>
            <a:ext cx="1815414" cy="359123"/>
          </a:xfrm>
          <a:prstGeom prst="wedgeRoundRectCallout">
            <a:avLst>
              <a:gd name="adj1" fmla="val -107417"/>
              <a:gd name="adj2" fmla="val -37274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ارائه‏ی متن کامل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5991" y="1983775"/>
            <a:ext cx="1815414" cy="4604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582" y="1715282"/>
            <a:ext cx="3288318" cy="141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4507" y="1277689"/>
            <a:ext cx="6401724" cy="3702017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600" dirty="0" smtClean="0">
                <a:cs typeface="B Nazanin" pitchFamily="2" charset="-78"/>
              </a:rPr>
              <a:t>دو نوع مقاله در نتایج نشان داده می‏شود:</a:t>
            </a:r>
          </a:p>
          <a:p>
            <a:pPr marL="375201" indent="-375201" algn="justLow">
              <a:lnSpc>
                <a:spcPct val="150000"/>
              </a:lnSpc>
              <a:buAutoNum type="arabicPeriod"/>
            </a:pPr>
            <a:r>
              <a:rPr lang="fa-IR" sz="2600" dirty="0" smtClean="0">
                <a:cs typeface="B Nazanin" pitchFamily="2" charset="-78"/>
              </a:rPr>
              <a:t>مقالات </a:t>
            </a:r>
            <a:r>
              <a:rPr lang="en-US" sz="2600" dirty="0" smtClean="0">
                <a:cs typeface="B Nazanin" pitchFamily="2" charset="-78"/>
              </a:rPr>
              <a:t>Full Text</a:t>
            </a:r>
            <a:r>
              <a:rPr lang="fa-IR" sz="2600" dirty="0" smtClean="0">
                <a:cs typeface="B Nazanin" pitchFamily="2" charset="-78"/>
              </a:rPr>
              <a:t>: این مقالات را می‏توان به‏طور کامل در پایگاه مطالعه و یا فایل </a:t>
            </a:r>
            <a:r>
              <a:rPr lang="en-US" sz="2600" dirty="0" err="1" smtClean="0">
                <a:cs typeface="B Nazanin" pitchFamily="2" charset="-78"/>
              </a:rPr>
              <a:t>pdf</a:t>
            </a:r>
            <a:r>
              <a:rPr lang="fa-IR" sz="2600" dirty="0" smtClean="0">
                <a:cs typeface="B Nazanin" pitchFamily="2" charset="-78"/>
              </a:rPr>
              <a:t> آن را روی رایانه ذخیره کرد. </a:t>
            </a:r>
          </a:p>
          <a:p>
            <a:pPr marL="375201" indent="-375201" algn="justLow">
              <a:lnSpc>
                <a:spcPct val="150000"/>
              </a:lnSpc>
              <a:buAutoNum type="arabicPeriod"/>
            </a:pPr>
            <a:r>
              <a:rPr lang="fa-IR" sz="2600" dirty="0" smtClean="0">
                <a:cs typeface="B Nazanin" pitchFamily="2" charset="-78"/>
              </a:rPr>
              <a:t>مقالات مدلاین: مقالات مدلاین، فقط به‏صورت چکیده در پایگاه ارائه می‏شوند و کاربر را به آدرس آن مقاله در </a:t>
            </a:r>
            <a:r>
              <a:rPr lang="en-US" sz="2600" dirty="0" err="1" smtClean="0">
                <a:cs typeface="B Nazanin" pitchFamily="2" charset="-78"/>
              </a:rPr>
              <a:t>PubMed</a:t>
            </a:r>
            <a:r>
              <a:rPr lang="fa-IR" sz="2600" dirty="0" smtClean="0">
                <a:cs typeface="B Nazanin" pitchFamily="2" charset="-78"/>
              </a:rPr>
              <a:t> ارجاع می‏دهند. </a:t>
            </a:r>
            <a:endParaRPr lang="fa-IR" sz="2600" dirty="0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2582" y="1696478"/>
            <a:ext cx="3248636" cy="14364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2" y="2055601"/>
            <a:ext cx="11918123" cy="463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4442315" y="2414725"/>
            <a:ext cx="2102059" cy="502773"/>
          </a:xfrm>
          <a:prstGeom prst="wedgeRoundRectCallout">
            <a:avLst>
              <a:gd name="adj1" fmla="val -22223"/>
              <a:gd name="adj2" fmla="val 88416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مقاله‏ی بازیابی شده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33745" y="1624652"/>
            <a:ext cx="1815414" cy="430948"/>
          </a:xfrm>
          <a:prstGeom prst="wedgeRoundRectCallout">
            <a:avLst>
              <a:gd name="adj1" fmla="val -21528"/>
              <a:gd name="adj2" fmla="val 245349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سر فصل مطالب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977595" y="3779393"/>
            <a:ext cx="2293154" cy="502773"/>
          </a:xfrm>
          <a:prstGeom prst="wedgeRoundRectCallout">
            <a:avLst>
              <a:gd name="adj1" fmla="val -15092"/>
              <a:gd name="adj2" fmla="val -8883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دانلود فایل </a:t>
            </a:r>
            <a:r>
              <a:rPr lang="en-US" sz="1800" b="1" dirty="0" err="1" smtClean="0">
                <a:solidFill>
                  <a:schemeClr val="tx1"/>
                </a:solidFill>
                <a:cs typeface="B Nazanin" pitchFamily="2" charset="-78"/>
              </a:rPr>
              <a:t>pdf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 مقاله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6871" y="906407"/>
            <a:ext cx="2903812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2600" dirty="0" smtClean="0">
                <a:cs typeface="B Nazanin" pitchFamily="2" charset="-78"/>
              </a:rPr>
              <a:t>نمونه مقاله‏ی بازیابی شده</a:t>
            </a:r>
            <a:endParaRPr lang="fa-IR" sz="2600" dirty="0">
              <a:cs typeface="B Nazanin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59119" y="2412157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4063" y="1620070"/>
            <a:ext cx="10176619" cy="1800199"/>
          </a:xfrm>
        </p:spPr>
        <p:txBody>
          <a:bodyPr>
            <a:normAutofit fontScale="70000" lnSpcReduction="20000"/>
          </a:bodyPr>
          <a:lstStyle/>
          <a:p>
            <a:pPr algn="justLow">
              <a:lnSpc>
                <a:spcPct val="150000"/>
              </a:lnSpc>
              <a:buNone/>
            </a:pPr>
            <a:r>
              <a:rPr lang="fa-IR" sz="3100" dirty="0" smtClean="0">
                <a:cs typeface="B Nazanin" pitchFamily="2" charset="-78"/>
              </a:rPr>
              <a:t>جستجو در پایگاه </a:t>
            </a:r>
            <a:r>
              <a:rPr lang="en-US" sz="3100" dirty="0" smtClean="0">
                <a:cs typeface="B Nazanin" pitchFamily="2" charset="-78"/>
              </a:rPr>
              <a:t>Clinical Key</a:t>
            </a:r>
            <a:r>
              <a:rPr lang="fa-IR" sz="3100" dirty="0" smtClean="0">
                <a:cs typeface="B Nazanin" pitchFamily="2" charset="-78"/>
              </a:rPr>
              <a:t> به دو صورت امکان‏پذیر است:</a:t>
            </a:r>
          </a:p>
          <a:p>
            <a:pPr marL="562802" indent="-562802" algn="justLow">
              <a:lnSpc>
                <a:spcPct val="150000"/>
              </a:lnSpc>
              <a:buAutoNum type="arabicPeriod"/>
            </a:pPr>
            <a:r>
              <a:rPr lang="en-US" sz="3100" dirty="0" smtClean="0">
                <a:cs typeface="B Nazanin" pitchFamily="2" charset="-78"/>
              </a:rPr>
              <a:t>Search</a:t>
            </a:r>
            <a:r>
              <a:rPr lang="fa-IR" sz="3100" dirty="0" smtClean="0">
                <a:cs typeface="B Nazanin" pitchFamily="2" charset="-78"/>
              </a:rPr>
              <a:t> (جستجو): در این بخش می‏توان بر اساس کلیدواژه‏های مورد نظر کاربر، در پایگاه جستجو کرد.</a:t>
            </a:r>
          </a:p>
          <a:p>
            <a:pPr marL="562802" indent="-562802" algn="justLow">
              <a:lnSpc>
                <a:spcPct val="150000"/>
              </a:lnSpc>
              <a:buAutoNum type="arabicPeriod"/>
            </a:pPr>
            <a:r>
              <a:rPr lang="en-US" sz="3100" dirty="0" smtClean="0">
                <a:cs typeface="B Nazanin" pitchFamily="2" charset="-78"/>
              </a:rPr>
              <a:t> Browse</a:t>
            </a:r>
            <a:r>
              <a:rPr lang="fa-IR" sz="3100" dirty="0" smtClean="0">
                <a:cs typeface="B Nazanin" pitchFamily="2" charset="-78"/>
              </a:rPr>
              <a:t> (مرور): در این بخش می‏توان لیستی از منابع موجود در پایگاه </a:t>
            </a:r>
            <a:r>
              <a:rPr lang="en-US" sz="3100" dirty="0" smtClean="0">
                <a:cs typeface="B Nazanin" pitchFamily="2" charset="-78"/>
              </a:rPr>
              <a:t>Clinical Key</a:t>
            </a:r>
            <a:r>
              <a:rPr lang="fa-IR" sz="3100" dirty="0" smtClean="0">
                <a:cs typeface="B Nazanin" pitchFamily="2" charset="-78"/>
              </a:rPr>
              <a:t> را مشاهده کرد.</a:t>
            </a:r>
            <a:endParaRPr lang="fa-IR" sz="3100" dirty="0">
              <a:cs typeface="B Nazanin" pitchFamily="2" charset="-78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37" y="1044005"/>
            <a:ext cx="2148599" cy="4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1218" y="1176251"/>
            <a:ext cx="2262347" cy="37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8691" y="1119245"/>
            <a:ext cx="3096510" cy="4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060123" y="1044005"/>
            <a:ext cx="2579800" cy="574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4183" y="3213720"/>
            <a:ext cx="801211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4698479" y="3996333"/>
            <a:ext cx="576064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</a:rPr>
              <a:t>1</a:t>
            </a:r>
            <a:endParaRPr lang="fa-IR" sz="32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26271" y="4860429"/>
            <a:ext cx="576064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</a:rPr>
              <a:t>2</a:t>
            </a:r>
            <a:endParaRPr lang="fa-I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76" y="1840128"/>
            <a:ext cx="11402944" cy="488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524841" y="2989323"/>
            <a:ext cx="859933" cy="359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1" name="Rounded Rectangular Callout 10"/>
          <p:cNvSpPr/>
          <p:nvPr/>
        </p:nvSpPr>
        <p:spPr>
          <a:xfrm>
            <a:off x="715937" y="1193705"/>
            <a:ext cx="2579800" cy="646422"/>
          </a:xfrm>
          <a:prstGeom prst="wedgeRoundRectCallout">
            <a:avLst>
              <a:gd name="adj1" fmla="val -31790"/>
              <a:gd name="adj2" fmla="val 225992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محدود کردن نتایج بر اساس لیست تخصص‏ها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58919" y="906407"/>
            <a:ext cx="2471764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2600" b="1" dirty="0" smtClean="0">
                <a:cs typeface="B Nazanin" pitchFamily="2" charset="-78"/>
              </a:rPr>
              <a:t>مرور لیست کتاب‏ها</a:t>
            </a:r>
            <a:endParaRPr lang="fa-IR" sz="2600" b="1" dirty="0">
              <a:cs typeface="B Nazanin" pitchFamily="2" charset="-78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9506364" y="5646833"/>
            <a:ext cx="1815414" cy="430948"/>
          </a:xfrm>
          <a:prstGeom prst="wedgeRoundRectCallout">
            <a:avLst>
              <a:gd name="adj1" fmla="val -19211"/>
              <a:gd name="adj2" fmla="val -224170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عناوین برجسته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546351" y="1189671"/>
            <a:ext cx="2723816" cy="502406"/>
          </a:xfrm>
          <a:prstGeom prst="wedgeRoundRectCallout">
            <a:avLst>
              <a:gd name="adj1" fmla="val -57257"/>
              <a:gd name="adj2" fmla="val 266786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جستجوی کتاب براساس عنوان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38239" y="3060229"/>
            <a:ext cx="47525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ular Callout 15"/>
          <p:cNvSpPr/>
          <p:nvPr/>
        </p:nvSpPr>
        <p:spPr>
          <a:xfrm>
            <a:off x="6498679" y="6015257"/>
            <a:ext cx="2535494" cy="645372"/>
          </a:xfrm>
          <a:prstGeom prst="wedgeRoundRectCallout">
            <a:avLst>
              <a:gd name="adj1" fmla="val -52211"/>
              <a:gd name="adj2" fmla="val -169295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نمایش الفبایی عنوان کتاب‏ها بر اساس حرف انتخابی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66" y="1983777"/>
            <a:ext cx="11816902" cy="473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07033" y="1050058"/>
            <a:ext cx="9841457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r>
              <a:rPr lang="fa-IR" sz="2600" dirty="0" smtClean="0">
                <a:cs typeface="B Nazanin" panose="00000400000000000000" pitchFamily="2" charset="-78"/>
              </a:rPr>
              <a:t>با کلیک کردن روی عنوان کتاب مورد نظر، صفحه‏ی فهرست کتاب باز می‏شود. </a:t>
            </a:r>
            <a:endParaRPr lang="fa-IR" sz="2600" dirty="0"/>
          </a:p>
        </p:txBody>
      </p:sp>
      <p:sp>
        <p:nvSpPr>
          <p:cNvPr id="8" name="Oval 7"/>
          <p:cNvSpPr/>
          <p:nvPr/>
        </p:nvSpPr>
        <p:spPr>
          <a:xfrm>
            <a:off x="95549" y="3061147"/>
            <a:ext cx="1862515" cy="359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0762" y="3061147"/>
            <a:ext cx="1862515" cy="359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2" name="Rounded Rectangular Callout 11"/>
          <p:cNvSpPr/>
          <p:nvPr/>
        </p:nvSpPr>
        <p:spPr>
          <a:xfrm>
            <a:off x="6162180" y="2342900"/>
            <a:ext cx="2006510" cy="502773"/>
          </a:xfrm>
          <a:prstGeom prst="wedgeRoundRectCallout">
            <a:avLst>
              <a:gd name="adj1" fmla="val -48107"/>
              <a:gd name="adj2" fmla="val 98335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جستجوی بخش دلخواه از کتاب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543" y="2199251"/>
            <a:ext cx="11492977" cy="43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11486" y="755973"/>
            <a:ext cx="10510294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با کلیک کردن روی عناوین فهرست، صفحه‏ی مربوط به آن باز می‏شود. </a:t>
            </a:r>
          </a:p>
        </p:txBody>
      </p:sp>
      <p:sp>
        <p:nvSpPr>
          <p:cNvPr id="8" name="Oval 7"/>
          <p:cNvSpPr/>
          <p:nvPr/>
        </p:nvSpPr>
        <p:spPr>
          <a:xfrm>
            <a:off x="6544373" y="2630199"/>
            <a:ext cx="382192" cy="502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9" name="Rounded Rectangular Callout 8"/>
          <p:cNvSpPr/>
          <p:nvPr/>
        </p:nvSpPr>
        <p:spPr>
          <a:xfrm>
            <a:off x="7499854" y="2127427"/>
            <a:ext cx="1815414" cy="359123"/>
          </a:xfrm>
          <a:prstGeom prst="wedgeRoundRectCallout">
            <a:avLst>
              <a:gd name="adj1" fmla="val -84149"/>
              <a:gd name="adj2" fmla="val 132108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دانلود فایل </a:t>
            </a:r>
            <a:r>
              <a:rPr lang="en-US" sz="1800" b="1" dirty="0" err="1" smtClean="0">
                <a:solidFill>
                  <a:schemeClr val="tx1"/>
                </a:solidFill>
                <a:cs typeface="B Nazanin" pitchFamily="2" charset="-78"/>
              </a:rPr>
              <a:t>pdf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52941" y="2199251"/>
            <a:ext cx="1051029" cy="359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6" name="Rounded Rectangular Callout 15"/>
          <p:cNvSpPr/>
          <p:nvPr/>
        </p:nvSpPr>
        <p:spPr>
          <a:xfrm>
            <a:off x="7882046" y="1481004"/>
            <a:ext cx="2484251" cy="502773"/>
          </a:xfrm>
          <a:prstGeom prst="wedgeRoundRectCallout">
            <a:avLst>
              <a:gd name="adj1" fmla="val 60995"/>
              <a:gd name="adj2" fmla="val 91295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cs typeface="B Nazanin" pitchFamily="2" charset="-78"/>
              </a:rPr>
              <a:t>CME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، پرینت، ایمیل و ذخیره‏ی کتاب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506364" y="5000413"/>
            <a:ext cx="1910962" cy="359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8" name="Rounded Rectangular Callout 17"/>
          <p:cNvSpPr/>
          <p:nvPr/>
        </p:nvSpPr>
        <p:spPr>
          <a:xfrm>
            <a:off x="7786498" y="4353991"/>
            <a:ext cx="1922088" cy="359123"/>
          </a:xfrm>
          <a:prstGeom prst="wedgeRoundRectCallout">
            <a:avLst>
              <a:gd name="adj1" fmla="val 47668"/>
              <a:gd name="adj2" fmla="val 147157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امکان خرید کتاب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77999" y="1476054"/>
            <a:ext cx="2736304" cy="660124"/>
          </a:xfrm>
          <a:prstGeom prst="wedgeRoundRectCallout">
            <a:avLst>
              <a:gd name="adj1" fmla="val -25597"/>
              <a:gd name="adj2" fmla="val 121321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فهرست مندرجات کتاب جهت دسترسی سریع به مطالب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08" y="2127426"/>
            <a:ext cx="11051968" cy="460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485" y="834582"/>
            <a:ext cx="10223649" cy="1301360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justLow"/>
            <a:r>
              <a:rPr lang="fa-IR" sz="2600" dirty="0" smtClean="0">
                <a:cs typeface="B Nazanin" pitchFamily="2" charset="-78"/>
              </a:rPr>
              <a:t>این پایگاه امکان خرید یک کتاب را از بخش </a:t>
            </a:r>
            <a:r>
              <a:rPr lang="en-US" sz="2600" dirty="0" smtClean="0">
                <a:cs typeface="B Nazanin" pitchFamily="2" charset="-78"/>
              </a:rPr>
              <a:t>Want to own this book?</a:t>
            </a:r>
            <a:r>
              <a:rPr lang="fa-IR" sz="2600" dirty="0" smtClean="0">
                <a:cs typeface="B Nazanin" pitchFamily="2" charset="-78"/>
              </a:rPr>
              <a:t> برای کاربر فراهم می‏سازد. برای خرید کتاب می‏توان روی این گزینه کلیک کرده و از طریق وب‏سایت الزویر کتاب مورد نظر را خریداری کرد. </a:t>
            </a:r>
            <a:endParaRPr lang="fa-IR" sz="26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368" y="762757"/>
            <a:ext cx="8945449" cy="58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410817" y="755973"/>
            <a:ext cx="2484251" cy="6052660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600" dirty="0" smtClean="0">
                <a:cs typeface="B Nazanin" pitchFamily="2" charset="-78"/>
              </a:rPr>
              <a:t>با کلیک بر روی لینک دانلود، فایل </a:t>
            </a:r>
            <a:r>
              <a:rPr lang="en-US" sz="2600" dirty="0" err="1" smtClean="0">
                <a:cs typeface="B Nazanin" pitchFamily="2" charset="-78"/>
              </a:rPr>
              <a:t>pdf</a:t>
            </a:r>
            <a:r>
              <a:rPr lang="fa-IR" sz="2600" dirty="0" smtClean="0">
                <a:cs typeface="B Nazanin" pitchFamily="2" charset="-78"/>
              </a:rPr>
              <a:t> آن فصل از کتاب مورد نظر باز می‏شود. دانلود مطالب کتاب به‏صورت فصل به فصل انجام می‏گیرد، و متن کامل کتاب به‏صورت یک فایل </a:t>
            </a:r>
            <a:r>
              <a:rPr lang="en-US" sz="2600" dirty="0" err="1" smtClean="0">
                <a:cs typeface="B Nazanin" pitchFamily="2" charset="-78"/>
              </a:rPr>
              <a:t>pdf</a:t>
            </a:r>
            <a:r>
              <a:rPr lang="fa-IR" sz="2600" dirty="0" smtClean="0">
                <a:cs typeface="B Nazanin" pitchFamily="2" charset="-78"/>
              </a:rPr>
              <a:t> قابل دانلود نمی‏باشد.</a:t>
            </a:r>
            <a:endParaRPr lang="fa-IR" sz="26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581" y="1624653"/>
            <a:ext cx="10223649" cy="4485912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  <a:buNone/>
            </a:pPr>
            <a:r>
              <a:rPr lang="fa-IR" sz="2800" dirty="0" smtClean="0">
                <a:cs typeface="B Nazanin" pitchFamily="2" charset="-78"/>
              </a:rPr>
              <a:t>پایگاه </a:t>
            </a:r>
            <a:r>
              <a:rPr lang="en-US" sz="2800" dirty="0" smtClean="0">
                <a:cs typeface="B Nazanin" pitchFamily="2" charset="-78"/>
              </a:rPr>
              <a:t>Clinical Key</a:t>
            </a:r>
            <a:r>
              <a:rPr lang="fa-IR" sz="2800" dirty="0" smtClean="0">
                <a:cs typeface="B Nazanin" pitchFamily="2" charset="-78"/>
              </a:rPr>
              <a:t>، مجموعه‏ای از منابع، مقالات و اطلاعات دارویی ارائه می‏دهد.</a:t>
            </a:r>
          </a:p>
          <a:p>
            <a:pPr algn="justLow">
              <a:lnSpc>
                <a:spcPct val="150000"/>
              </a:lnSpc>
              <a:buNone/>
            </a:pPr>
            <a:r>
              <a:rPr lang="fa-IR" sz="2800" dirty="0" smtClean="0">
                <a:cs typeface="B Nazanin" pitchFamily="2" charset="-78"/>
              </a:rPr>
              <a:t>این پایگاه جامع و قدرتمند، برترین منابع پزشکی را از شرکت </a:t>
            </a:r>
            <a:r>
              <a:rPr lang="en-US" sz="2800" dirty="0" smtClean="0">
                <a:cs typeface="B Nazanin" pitchFamily="2" charset="-78"/>
              </a:rPr>
              <a:t>Elsevier</a:t>
            </a:r>
            <a:r>
              <a:rPr lang="fa-IR" sz="2800" dirty="0" smtClean="0">
                <a:cs typeface="B Nazanin" pitchFamily="2" charset="-78"/>
              </a:rPr>
              <a:t>، در مجموعه‏ای گردآوری کرده، تا در سریع‏ترین زمان ممکن، به نیازهای اطلاعاتی پزشکان و پیراپزشکان پاسخ دهد.</a:t>
            </a:r>
          </a:p>
          <a:p>
            <a:pPr algn="justLow">
              <a:lnSpc>
                <a:spcPct val="150000"/>
              </a:lnSpc>
              <a:buNone/>
            </a:pPr>
            <a:r>
              <a:rPr lang="fa-IR" sz="2800" dirty="0" smtClean="0">
                <a:cs typeface="B Nazanin" pitchFamily="2" charset="-78"/>
              </a:rPr>
              <a:t>در واقع، با هدف پاسخ‏گویی به نیازهای پایه و اصلی متخصصان حوزه‏ی سلامت طراحی و عرضه شده است.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81544" y="899989"/>
            <a:ext cx="2053639" cy="58083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مقدمه</a:t>
            </a:r>
            <a:endParaRPr lang="fa-IR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96" y="1944216"/>
            <a:ext cx="11608423" cy="482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38197" y="3132971"/>
            <a:ext cx="859933" cy="287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9" name="Rounded Rectangular Callout 8"/>
          <p:cNvSpPr/>
          <p:nvPr/>
        </p:nvSpPr>
        <p:spPr>
          <a:xfrm>
            <a:off x="238197" y="1337355"/>
            <a:ext cx="1910962" cy="574597"/>
          </a:xfrm>
          <a:prstGeom prst="wedgeRoundRectCallout">
            <a:avLst>
              <a:gd name="adj1" fmla="val -38241"/>
              <a:gd name="adj2" fmla="val 262385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محدود کردن بر اساس تخصص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4707" y="2845673"/>
            <a:ext cx="3535281" cy="2872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2" name="Rounded Rectangular Callout 11"/>
          <p:cNvSpPr/>
          <p:nvPr/>
        </p:nvSpPr>
        <p:spPr>
          <a:xfrm>
            <a:off x="3009092" y="1337355"/>
            <a:ext cx="1815414" cy="574597"/>
          </a:xfrm>
          <a:prstGeom prst="wedgeRoundRectCallout">
            <a:avLst>
              <a:gd name="adj1" fmla="val -32482"/>
              <a:gd name="adj2" fmla="val 204435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نوار جستجوی عنوان مجلات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4705" y="3204795"/>
            <a:ext cx="4681859" cy="3375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5" name="Rounded Rectangular Callout 14"/>
          <p:cNvSpPr/>
          <p:nvPr/>
        </p:nvSpPr>
        <p:spPr>
          <a:xfrm>
            <a:off x="7882045" y="5575009"/>
            <a:ext cx="2505066" cy="725580"/>
          </a:xfrm>
          <a:prstGeom prst="wedgeRoundRectCallout">
            <a:avLst>
              <a:gd name="adj1" fmla="val -87319"/>
              <a:gd name="adj2" fmla="val -57021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نمایش الفبایی عنوان مجلات بر اساس حرف انتخابی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86911" y="906407"/>
            <a:ext cx="2543772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2600" b="1" dirty="0" smtClean="0">
                <a:cs typeface="B Nazanin" pitchFamily="2" charset="-78"/>
              </a:rPr>
              <a:t>مرور لیست مجلات</a:t>
            </a:r>
            <a:endParaRPr lang="fa-IR" sz="2600" b="1" dirty="0">
              <a:cs typeface="B Nazanin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93009" y="2486550"/>
            <a:ext cx="2006510" cy="3591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عناوین برجسته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89" y="1129746"/>
            <a:ext cx="7725641" cy="528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1486" y="3492094"/>
            <a:ext cx="2579800" cy="3088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8" name="Rounded Rectangular Callout 7"/>
          <p:cNvSpPr/>
          <p:nvPr/>
        </p:nvSpPr>
        <p:spPr>
          <a:xfrm>
            <a:off x="4346766" y="4856763"/>
            <a:ext cx="1624318" cy="574597"/>
          </a:xfrm>
          <a:prstGeom prst="wedgeRoundRectCallout">
            <a:avLst>
              <a:gd name="adj1" fmla="val -105542"/>
              <a:gd name="adj2" fmla="val 28066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آرشیو مجله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5804" y="1983776"/>
            <a:ext cx="5446243" cy="646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0" name="Rounded Rectangular Callout 9"/>
          <p:cNvSpPr/>
          <p:nvPr/>
        </p:nvSpPr>
        <p:spPr>
          <a:xfrm>
            <a:off x="8741979" y="1983777"/>
            <a:ext cx="1910962" cy="574597"/>
          </a:xfrm>
          <a:prstGeom prst="wedgeRoundRectCallout">
            <a:avLst>
              <a:gd name="adj1" fmla="val -93945"/>
              <a:gd name="adj2" fmla="val 17987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جستجوی کلید واژه در این مجله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486" y="3061147"/>
            <a:ext cx="1051029" cy="359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5" name="Rounded Rectangular Callout 14"/>
          <p:cNvSpPr/>
          <p:nvPr/>
        </p:nvSpPr>
        <p:spPr>
          <a:xfrm>
            <a:off x="3677928" y="2773848"/>
            <a:ext cx="2006510" cy="574597"/>
          </a:xfrm>
          <a:prstGeom prst="wedgeRoundRectCallout">
            <a:avLst>
              <a:gd name="adj1" fmla="val -138918"/>
              <a:gd name="adj2" fmla="val 4570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مشخصات آخرین شماره از مجله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79988" y="1265529"/>
            <a:ext cx="573289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7" name="Rounded Rectangular Callout 16"/>
          <p:cNvSpPr/>
          <p:nvPr/>
        </p:nvSpPr>
        <p:spPr>
          <a:xfrm>
            <a:off x="8179816" y="690933"/>
            <a:ext cx="2473126" cy="790071"/>
          </a:xfrm>
          <a:prstGeom prst="wedgeRoundRectCallout">
            <a:avLst>
              <a:gd name="adj1" fmla="val -122546"/>
              <a:gd name="adj2" fmla="val 49139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cs typeface="B Nazanin" pitchFamily="2" charset="-78"/>
              </a:rPr>
              <a:t>RSS</a:t>
            </a:r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 جهت دریافت فهرست مقالات جدید به‏صورت خودکار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792" y="1552830"/>
            <a:ext cx="8307025" cy="493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9410815" y="1768303"/>
            <a:ext cx="1696375" cy="574597"/>
          </a:xfrm>
          <a:prstGeom prst="wedgeRoundRectCallout">
            <a:avLst>
              <a:gd name="adj1" fmla="val -170781"/>
              <a:gd name="adj2" fmla="val 27226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وارد کردن نام دارو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888558" y="3564285"/>
            <a:ext cx="1624318" cy="646056"/>
          </a:xfrm>
          <a:prstGeom prst="wedgeRoundRectCallout">
            <a:avLst>
              <a:gd name="adj1" fmla="val -101459"/>
              <a:gd name="adj2" fmla="val 27226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انتخاب نام دارو از لیست الفبایی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77928" y="2414724"/>
            <a:ext cx="5350695" cy="4165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8298879" y="906407"/>
            <a:ext cx="2831804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en-US" sz="2600" b="1" dirty="0" smtClean="0">
                <a:cs typeface="B Nazanin" pitchFamily="2" charset="-78"/>
              </a:rPr>
              <a:t>Drug Monographs</a:t>
            </a:r>
            <a:endParaRPr lang="fa-IR" sz="2600" b="1" dirty="0">
              <a:cs typeface="B Nazanin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42095" y="755973"/>
            <a:ext cx="2880320" cy="934088"/>
          </a:xfrm>
          <a:prstGeom prst="wedgeRoundRectCallout">
            <a:avLst>
              <a:gd name="adj1" fmla="val -22220"/>
              <a:gd name="adj2" fmla="val 113754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محدود کردن داروها به طبقه‏ی دارویی، عوارض جانبی، موارد تجویز، موارد مصرف و منع مصرف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839" y="1911953"/>
            <a:ext cx="11035132" cy="406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80324" y="899989"/>
            <a:ext cx="9131096" cy="901250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اگر روی عنوان دارو کلیک کنید اطلاعات کامل دارو، اعم از نحوه‏ی مصرف، تداخلات، عوارض و ... را به‏دست می‏آورید.</a:t>
            </a:r>
            <a:endParaRPr lang="fa-IR" sz="2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0047" y="2196133"/>
            <a:ext cx="1728192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ular Callout 10"/>
          <p:cNvSpPr/>
          <p:nvPr/>
        </p:nvSpPr>
        <p:spPr>
          <a:xfrm>
            <a:off x="666031" y="5148461"/>
            <a:ext cx="1584176" cy="936104"/>
          </a:xfrm>
          <a:prstGeom prst="wedgeRectCallout">
            <a:avLst>
              <a:gd name="adj1" fmla="val -21828"/>
              <a:gd name="adj2" fmla="val -9581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800" dirty="0" smtClean="0">
                <a:solidFill>
                  <a:schemeClr val="tx1"/>
                </a:solidFill>
                <a:cs typeface="B Nazanin" pitchFamily="2" charset="-78"/>
              </a:rPr>
              <a:t>انواع اطلاعاتی که در مورد یک دارو می‏توانید ببینید</a:t>
            </a:r>
            <a:endParaRPr lang="fa-IR" sz="1800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29" y="1556878"/>
            <a:ext cx="9200333" cy="471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7690950" y="1624654"/>
            <a:ext cx="1815414" cy="574597"/>
          </a:xfrm>
          <a:prstGeom prst="wedgeRoundRectCallout">
            <a:avLst>
              <a:gd name="adj1" fmla="val -91855"/>
              <a:gd name="adj2" fmla="val 4234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جستجوی کلید واژه‏ی مورد نظر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888558" y="3276254"/>
            <a:ext cx="1650682" cy="934088"/>
          </a:xfrm>
          <a:prstGeom prst="wedgeRoundRectCallout">
            <a:avLst>
              <a:gd name="adj1" fmla="val -79506"/>
              <a:gd name="adj2" fmla="val 27961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انتخاب راهنمای بالینی از لیست الفبایی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3544" y="2271075"/>
            <a:ext cx="6497272" cy="4165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37528" y="906407"/>
            <a:ext cx="2293154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en-US" sz="2600" b="1" dirty="0" smtClean="0">
                <a:cs typeface="B Nazanin" pitchFamily="2" charset="-78"/>
              </a:rPr>
              <a:t>Guidelines</a:t>
            </a:r>
            <a:endParaRPr lang="fa-IR" sz="2600" b="1" dirty="0">
              <a:cs typeface="B Nazanin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390" y="4784939"/>
            <a:ext cx="2006510" cy="359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4" name="Rounded Rectangular Callout 13"/>
          <p:cNvSpPr/>
          <p:nvPr/>
        </p:nvSpPr>
        <p:spPr>
          <a:xfrm>
            <a:off x="811485" y="5646834"/>
            <a:ext cx="1719867" cy="790071"/>
          </a:xfrm>
          <a:prstGeom prst="wedgeRoundRectCallout">
            <a:avLst>
              <a:gd name="adj1" fmla="val -10911"/>
              <a:gd name="adj2" fmla="val -10427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سازمان‏های تهیه کننده‏ی </a:t>
            </a:r>
            <a:r>
              <a:rPr lang="en-US" sz="1800" b="1" dirty="0" smtClean="0">
                <a:solidFill>
                  <a:schemeClr val="tx1"/>
                </a:solidFill>
                <a:cs typeface="B Nazanin" pitchFamily="2" charset="-78"/>
              </a:rPr>
              <a:t>Guidelines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4463" y="952833"/>
            <a:ext cx="25922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cs typeface="B Nazanin" pitchFamily="2" charset="-78"/>
              </a:rPr>
              <a:t>راهنماهای بالینی</a:t>
            </a:r>
            <a:endParaRPr lang="fa-IR" sz="28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45" y="2199251"/>
            <a:ext cx="11608423" cy="452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033" y="906408"/>
            <a:ext cx="1003255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fa-IR" sz="2600" dirty="0" smtClean="0">
                <a:cs typeface="B Nazanin" pitchFamily="2" charset="-78"/>
              </a:rPr>
              <a:t>گایدلاین‏ها خلاصه‏ای کوتاه از هر موضوع یا بیماری به همراه فایل </a:t>
            </a:r>
            <a:r>
              <a:rPr lang="en-US" sz="2600" dirty="0" err="1" smtClean="0">
                <a:cs typeface="B Nazanin" pitchFamily="2" charset="-78"/>
              </a:rPr>
              <a:t>pdf</a:t>
            </a:r>
            <a:r>
              <a:rPr lang="fa-IR" sz="2600" dirty="0" smtClean="0">
                <a:cs typeface="B Nazanin" pitchFamily="2" charset="-78"/>
              </a:rPr>
              <a:t> می‏باشند. </a:t>
            </a:r>
            <a:endParaRPr lang="fa-IR" sz="2600" dirty="0">
              <a:cs typeface="B Nazanin" pitchFamily="2" charset="-78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523015" y="1404045"/>
            <a:ext cx="2232248" cy="790071"/>
          </a:xfrm>
          <a:prstGeom prst="wedgeRoundRectCallout">
            <a:avLst>
              <a:gd name="adj1" fmla="val 15707"/>
              <a:gd name="adj2" fmla="val 8383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مجله‏ای که این گایدلاین در آن چاپ شده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75" y="1675927"/>
            <a:ext cx="9145730" cy="49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8455335" y="1920201"/>
            <a:ext cx="1910962" cy="574597"/>
          </a:xfrm>
          <a:prstGeom prst="wedgeRoundRectCallout">
            <a:avLst>
              <a:gd name="adj1" fmla="val -91855"/>
              <a:gd name="adj2" fmla="val 19667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جستجوی کلید واژه‏ی مورد نظر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0079654" y="3859467"/>
            <a:ext cx="1624318" cy="718247"/>
          </a:xfrm>
          <a:prstGeom prst="wedgeRoundRectCallout">
            <a:avLst>
              <a:gd name="adj1" fmla="val -79506"/>
              <a:gd name="adj2" fmla="val 25966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انتخاب از لیست الفبایی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5736" y="2566624"/>
            <a:ext cx="6306176" cy="4094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70887" y="834582"/>
            <a:ext cx="2759794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en-US" sz="2600" b="1" dirty="0" smtClean="0">
                <a:cs typeface="B Nazanin" pitchFamily="2" charset="-78"/>
              </a:rPr>
              <a:t>Patient Education</a:t>
            </a:r>
            <a:endParaRPr lang="fa-IR" sz="2600" b="1" dirty="0"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2095" y="683965"/>
            <a:ext cx="6768752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600" dirty="0" smtClean="0">
                <a:cs typeface="B Nazanin" pitchFamily="2" charset="-78"/>
              </a:rPr>
              <a:t>ارائه‏ی آموزش به بیماران، جهت شناخت بهتر بیماری، درک دستورات درمانی پزشک و رژیم غذایی</a:t>
            </a:r>
            <a:endParaRPr lang="fa-IR" sz="26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90" y="1601792"/>
            <a:ext cx="11060772" cy="48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582" y="762758"/>
            <a:ext cx="1003255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 اطلاعاتی به‏صورت جزوه‏ی آموزشی در مورد علائم، تشخیص و درمان بیماری ارائه می‏دهد.</a:t>
            </a:r>
            <a:endParaRPr lang="en-US" sz="2600" dirty="0" smtClean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89" y="2005268"/>
            <a:ext cx="9131790" cy="487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2695" y="762758"/>
            <a:ext cx="4487987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en-US" sz="2600" dirty="0" smtClean="0">
                <a:cs typeface="B Nazanin" pitchFamily="2" charset="-78"/>
              </a:rPr>
              <a:t>Clinical Overviews/ First Consult</a:t>
            </a:r>
            <a:endParaRPr lang="fa-IR" sz="2600" dirty="0">
              <a:cs typeface="B Nazanin" pitchFamily="2" charset="-78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754263" y="1260029"/>
            <a:ext cx="2075792" cy="574597"/>
          </a:xfrm>
          <a:prstGeom prst="wedgeRoundRectCallout">
            <a:avLst>
              <a:gd name="adj1" fmla="val 19829"/>
              <a:gd name="adj2" fmla="val 17057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جستجوی مشاوره‏ی بالینی بر اساس عنوان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498679" y="5436493"/>
            <a:ext cx="1910962" cy="862629"/>
          </a:xfrm>
          <a:prstGeom prst="wedgeRoundRectCallout">
            <a:avLst>
              <a:gd name="adj1" fmla="val -12655"/>
              <a:gd name="adj2" fmla="val -2602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نمایش لیست الفبایی مشاوره‏های بالینی بر اساس حروف انتخابی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1007" y="1476053"/>
            <a:ext cx="2448272" cy="44935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fa-IR" sz="2600" dirty="0" smtClean="0">
                <a:cs typeface="B Nazanin" panose="00000400000000000000" pitchFamily="2" charset="-78"/>
              </a:rPr>
              <a:t> دسترسی سریع به آخرین و معتبرترین اطلاعات پزشکی مبتنی بر شواهد، جهت ارزیابی، تشخیص، درمان و مدیریت بیماری است. در واقع تشخیص افتراقی بیماری را در دسترس قرار می‏دهد.</a:t>
            </a:r>
            <a:endParaRPr lang="en-US" sz="2600" dirty="0" smtClean="0">
              <a:cs typeface="B Nazanin" panose="00000400000000000000" pitchFamily="2" charset="-78"/>
            </a:endParaRPr>
          </a:p>
          <a:p>
            <a:endParaRPr lang="fa-I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45" y="1768302"/>
            <a:ext cx="11608423" cy="44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047" y="834582"/>
            <a:ext cx="10320635" cy="901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054" tIns="50027" rIns="100054" bIns="50027" rtlCol="1">
            <a:spAutoFit/>
          </a:bodyPr>
          <a:lstStyle/>
          <a:p>
            <a:pPr algn="justLow"/>
            <a:r>
              <a:rPr lang="fa-IR" sz="2600" dirty="0" smtClean="0">
                <a:cs typeface="B Nazanin" panose="00000400000000000000" pitchFamily="2" charset="-78"/>
              </a:rPr>
              <a:t>این بخش اطلاعات کاملی در مورد مشاوره‏ی بالینی مورد نظر اعم از خلاصه، اصطلاح‏شناسی، تشخیص، درمان، عوارض، پیشگیری و ... ارائه می‏دهد.</a:t>
            </a:r>
            <a:endParaRPr lang="en-US" sz="2600" dirty="0" smtClean="0">
              <a:cs typeface="B Nazanin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31352" y="3348444"/>
            <a:ext cx="1051029" cy="287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937" y="1911952"/>
            <a:ext cx="10701389" cy="4453128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  <a:buFontTx/>
              <a:buChar char="-"/>
            </a:pPr>
            <a:r>
              <a:rPr lang="fa-IR" sz="2600" dirty="0" smtClean="0">
                <a:cs typeface="B Nazanin" pitchFamily="2" charset="-78"/>
              </a:rPr>
              <a:t>سوالات کاربر را از طریق بزرگ‏ترین مجموعه‏ی منابع پزشکی منتشرشده در تمام حوزه‏های تخصصی پزشکی و جراحی پاسخ می‏دهد. همچنین دربرگیرنده‏ی تمام چکیده‏های مدلاین است.</a:t>
            </a:r>
          </a:p>
          <a:p>
            <a:pPr algn="justLow">
              <a:lnSpc>
                <a:spcPct val="150000"/>
              </a:lnSpc>
              <a:buFontTx/>
              <a:buChar char="-"/>
            </a:pPr>
            <a:r>
              <a:rPr lang="fa-IR" sz="2600" dirty="0" smtClean="0">
                <a:cs typeface="B Nazanin" pitchFamily="2" charset="-78"/>
              </a:rPr>
              <a:t>دارای محتوای معتبر و قابل اطمینان در حوزه‏ی پزشکی و جراحی است.</a:t>
            </a:r>
          </a:p>
          <a:p>
            <a:pPr algn="justLow">
              <a:lnSpc>
                <a:spcPct val="150000"/>
              </a:lnSpc>
              <a:buFontTx/>
              <a:buChar char="-"/>
            </a:pPr>
            <a:r>
              <a:rPr lang="fa-IR" sz="2600" dirty="0" smtClean="0">
                <a:cs typeface="B Nazanin" pitchFamily="2" charset="-78"/>
              </a:rPr>
              <a:t>محتوای هوشمند، این پایگاه را قادر می‏سازد تا مرتبط‏ترین پاسخ‏ها را در سریع‏ترین زمان ممکن ارائه کند.</a:t>
            </a:r>
          </a:p>
          <a:p>
            <a:pPr algn="justLow">
              <a:lnSpc>
                <a:spcPct val="150000"/>
              </a:lnSpc>
              <a:buFontTx/>
              <a:buChar char="-"/>
            </a:pPr>
            <a:r>
              <a:rPr lang="fa-IR" sz="2600" dirty="0" smtClean="0">
                <a:cs typeface="B Nazanin" pitchFamily="2" charset="-78"/>
              </a:rPr>
              <a:t>دارای قابلیت دسترسی آسان بر بالین بیمار جهت تصمیم‏گیری است.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0607" y="899989"/>
            <a:ext cx="5112568" cy="72429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ویژگی‏های پایگاه 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Clinical Key</a:t>
            </a:r>
            <a:endParaRPr lang="fa-IR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75" y="2055603"/>
            <a:ext cx="11796341" cy="467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33745" y="3348444"/>
            <a:ext cx="859933" cy="287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7" name="Rounded Rectangular Callout 6"/>
          <p:cNvSpPr/>
          <p:nvPr/>
        </p:nvSpPr>
        <p:spPr>
          <a:xfrm>
            <a:off x="524841" y="1481003"/>
            <a:ext cx="1815414" cy="574597"/>
          </a:xfrm>
          <a:prstGeom prst="wedgeRoundRectCallout">
            <a:avLst>
              <a:gd name="adj1" fmla="val -37281"/>
              <a:gd name="adj2" fmla="val 269944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محدود کردن بر اساس تخصص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3210" y="5646834"/>
            <a:ext cx="3057540" cy="7900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اطلاعات مربوط به تصویر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4372" y="3923042"/>
            <a:ext cx="1146578" cy="2872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0" name="Rounded Rectangular Callout 9"/>
          <p:cNvSpPr/>
          <p:nvPr/>
        </p:nvSpPr>
        <p:spPr>
          <a:xfrm>
            <a:off x="8168691" y="3851218"/>
            <a:ext cx="2961991" cy="574597"/>
          </a:xfrm>
          <a:prstGeom prst="wedgeRoundRectCallout">
            <a:avLst>
              <a:gd name="adj1" fmla="val -65047"/>
              <a:gd name="adj2" fmla="val -2148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ذخیره، پرینت، ایمیل و افزودن به فایل پاورپوینت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50883" y="762758"/>
            <a:ext cx="2579800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en-US" sz="2600" dirty="0" smtClean="0">
                <a:cs typeface="B Nazanin" pitchFamily="2" charset="-78"/>
              </a:rPr>
              <a:t>Multimedia</a:t>
            </a:r>
            <a:endParaRPr lang="fa-IR" sz="2600" dirty="0"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2055" y="755973"/>
            <a:ext cx="73448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dirty="0" smtClean="0">
                <a:cs typeface="B Nazanin" pitchFamily="2" charset="-78"/>
              </a:rPr>
              <a:t>اگر بخواهیم در میان عکس‏ها، گراف‏ها، جدول‏ها و ویدیوها چیزی پیدا کنیم نوع منبع را </a:t>
            </a:r>
            <a:r>
              <a:rPr lang="en-US" sz="2600" dirty="0" smtClean="0">
                <a:cs typeface="B Nazanin" pitchFamily="2" charset="-78"/>
              </a:rPr>
              <a:t>Multimedia</a:t>
            </a:r>
            <a:r>
              <a:rPr lang="fa-IR" sz="2600" dirty="0" smtClean="0">
                <a:cs typeface="B Nazanin" pitchFamily="2" charset="-78"/>
              </a:rPr>
              <a:t> انتخاب می‏کنیم.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44" y="1911951"/>
            <a:ext cx="11512875" cy="438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397794" y="1983776"/>
            <a:ext cx="477741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6" name="Rounded Rectangular Callout 5"/>
          <p:cNvSpPr/>
          <p:nvPr/>
        </p:nvSpPr>
        <p:spPr>
          <a:xfrm>
            <a:off x="5684440" y="978232"/>
            <a:ext cx="2102059" cy="502773"/>
          </a:xfrm>
          <a:prstGeom prst="wedgeRoundRectCallout">
            <a:avLst>
              <a:gd name="adj1" fmla="val -46670"/>
              <a:gd name="adj2" fmla="val 13707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ایجاد پاور پوینت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536" y="759544"/>
            <a:ext cx="5801217" cy="215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7720" y="2645766"/>
            <a:ext cx="5788577" cy="257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434" y="4229942"/>
            <a:ext cx="5775939" cy="257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678" y="978231"/>
            <a:ext cx="4204117" cy="901250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r>
              <a:rPr lang="fa-IR" sz="2600" dirty="0" smtClean="0">
                <a:cs typeface="B Nazanin" pitchFamily="2" charset="-78"/>
              </a:rPr>
              <a:t>1. گزینه‏ی </a:t>
            </a:r>
            <a:r>
              <a:rPr lang="en-US" sz="2600" dirty="0" smtClean="0">
                <a:cs typeface="B Nazanin" pitchFamily="2" charset="-78"/>
              </a:rPr>
              <a:t>Create New</a:t>
            </a:r>
            <a:r>
              <a:rPr lang="fa-IR" sz="2600" dirty="0" smtClean="0">
                <a:cs typeface="B Nazanin" pitchFamily="2" charset="-78"/>
              </a:rPr>
              <a:t> را کلیک کنید.</a:t>
            </a:r>
            <a:endParaRPr lang="fa-IR" sz="2600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486" y="2702023"/>
            <a:ext cx="3439732" cy="901250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justLow"/>
            <a:r>
              <a:rPr lang="fa-IR" sz="2600" dirty="0" smtClean="0">
                <a:cs typeface="B Nazanin" pitchFamily="2" charset="-78"/>
              </a:rPr>
              <a:t>2. برای اسلاید نامی انتخاب کرده و </a:t>
            </a:r>
            <a:r>
              <a:rPr lang="en-US" sz="2600" dirty="0" smtClean="0">
                <a:cs typeface="B Nazanin" pitchFamily="2" charset="-78"/>
              </a:rPr>
              <a:t>Save</a:t>
            </a:r>
            <a:r>
              <a:rPr lang="fa-IR" sz="2600" dirty="0" smtClean="0">
                <a:cs typeface="B Nazanin" pitchFamily="2" charset="-78"/>
              </a:rPr>
              <a:t> را کلیک کنید.</a:t>
            </a:r>
            <a:endParaRPr lang="fa-IR" sz="2600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1017" y="5215886"/>
            <a:ext cx="4586310" cy="1301360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justLow"/>
            <a:r>
              <a:rPr lang="fa-IR" sz="2600" dirty="0" smtClean="0">
                <a:cs typeface="B Nazanin" pitchFamily="2" charset="-78"/>
              </a:rPr>
              <a:t>3. جهت افزودن تصویر به پاور پوینت، </a:t>
            </a:r>
            <a:r>
              <a:rPr lang="en-US" sz="2600" dirty="0" smtClean="0">
                <a:cs typeface="B Nazanin" pitchFamily="2" charset="-78"/>
              </a:rPr>
              <a:t>Add and view presentation</a:t>
            </a:r>
            <a:r>
              <a:rPr lang="fa-IR" sz="2600" dirty="0" smtClean="0">
                <a:cs typeface="B Nazanin" pitchFamily="2" charset="-78"/>
              </a:rPr>
              <a:t> را کلیک کنید.</a:t>
            </a:r>
            <a:endParaRPr lang="fa-IR" sz="2600" dirty="0">
              <a:cs typeface="B Nazanin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60698" y="2702022"/>
            <a:ext cx="477741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5015601" y="978230"/>
            <a:ext cx="477741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11061498" y="5215886"/>
            <a:ext cx="477741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279" y="2199250"/>
            <a:ext cx="10062603" cy="395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3677928" y="3204795"/>
            <a:ext cx="1719867" cy="430948"/>
          </a:xfrm>
          <a:prstGeom prst="wedgeRoundRectCallout">
            <a:avLst>
              <a:gd name="adj1" fmla="val -50588"/>
              <a:gd name="adj2" fmla="val 86688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ایجاد اسلاید جدید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75536" y="3276620"/>
            <a:ext cx="573289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7" name="Rounded Rectangular Callout 6"/>
          <p:cNvSpPr/>
          <p:nvPr/>
        </p:nvSpPr>
        <p:spPr>
          <a:xfrm>
            <a:off x="5397795" y="1911952"/>
            <a:ext cx="1719867" cy="574597"/>
          </a:xfrm>
          <a:prstGeom prst="wedgeRoundRectCallout">
            <a:avLst>
              <a:gd name="adj1" fmla="val -10915"/>
              <a:gd name="adj2" fmla="val 180920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ویرایش اسلاید ایجاد شده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601913" y="3994867"/>
            <a:ext cx="1815414" cy="718247"/>
          </a:xfrm>
          <a:prstGeom prst="wedgeRoundRectCallout">
            <a:avLst>
              <a:gd name="adj1" fmla="val -64026"/>
              <a:gd name="adj2" fmla="val 5645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تصویر اضافه شده به اسلاید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0750" y="2845673"/>
            <a:ext cx="1251242" cy="43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0366299" y="2773847"/>
            <a:ext cx="1146578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1" name="Rounded Rectangular Callout 10"/>
          <p:cNvSpPr/>
          <p:nvPr/>
        </p:nvSpPr>
        <p:spPr>
          <a:xfrm>
            <a:off x="8741980" y="1768303"/>
            <a:ext cx="2484251" cy="574597"/>
          </a:xfrm>
          <a:prstGeom prst="wedgeRoundRectCallout">
            <a:avLst>
              <a:gd name="adj1" fmla="val 30628"/>
              <a:gd name="adj2" fmla="val 117931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گرفتن خروجی از اسلایدهای ذخیره شده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125" y="1477514"/>
            <a:ext cx="10226908" cy="495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066631" y="3132970"/>
            <a:ext cx="477741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6792" y="762758"/>
            <a:ext cx="3623890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حذف تصویر اضافه‏شده به اسلاید</a:t>
            </a:r>
            <a:endParaRPr lang="fa-I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23" y="1409181"/>
            <a:ext cx="10283716" cy="530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6951" y="762758"/>
            <a:ext cx="2183731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en-US" sz="2600" dirty="0" smtClean="0">
                <a:cs typeface="B Nazanin" panose="00000400000000000000" pitchFamily="2" charset="-78"/>
              </a:rPr>
              <a:t>Clinical Trials</a:t>
            </a:r>
            <a:endParaRPr lang="fa-IR" sz="2600" dirty="0"/>
          </a:p>
        </p:txBody>
      </p:sp>
      <p:sp>
        <p:nvSpPr>
          <p:cNvPr id="6" name="Rectangle 5"/>
          <p:cNvSpPr/>
          <p:nvPr/>
        </p:nvSpPr>
        <p:spPr>
          <a:xfrm>
            <a:off x="3582379" y="3204796"/>
            <a:ext cx="7070562" cy="2872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907032" y="690933"/>
            <a:ext cx="7548302" cy="778140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justLow"/>
            <a:r>
              <a:rPr lang="fa-IR" sz="2200" dirty="0" smtClean="0">
                <a:cs typeface="B Nazanin" pitchFamily="2" charset="-78"/>
              </a:rPr>
              <a:t>اطلاعات خلاصه‏ای در مورد کارآزمایی بالینی از جمله زمان انتشار، بیماری مورد مطالعه، درمان انتخابی و ... را در زیر هر نتیجه، می‏توان مشاهده کرد. </a:t>
            </a:r>
            <a:endParaRPr lang="fa-IR" sz="22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93706"/>
            <a:ext cx="12133263" cy="533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562575" y="5503184"/>
            <a:ext cx="1719867" cy="646422"/>
          </a:xfrm>
          <a:prstGeom prst="wedgeRoundRectCallout">
            <a:avLst>
              <a:gd name="adj1" fmla="val -41261"/>
              <a:gd name="adj2" fmla="val 44252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وضعیت کارآزمایی بالینی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5542" y="5069954"/>
            <a:ext cx="30956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8199" y="5364485"/>
            <a:ext cx="31527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78199" y="5364485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7794823" y="5076453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167" y="2124125"/>
            <a:ext cx="77819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70887" y="762758"/>
            <a:ext cx="2759795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en-US" sz="2600" dirty="0" smtClean="0">
                <a:cs typeface="B Nazanin" panose="00000400000000000000" pitchFamily="2" charset="-78"/>
              </a:rPr>
              <a:t>Procedure Videos</a:t>
            </a:r>
            <a:endParaRPr lang="fa-IR" sz="2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9" y="827981"/>
            <a:ext cx="7166108" cy="901250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فرایندهای پزشکی و درمان بیماری را به‏صورت مرحله به مرحله همراه با فیلم ارائه می‏دهد.</a:t>
            </a:r>
            <a:endParaRPr lang="en-US" sz="2600" dirty="0" smtClean="0">
              <a:cs typeface="B Nazanin" panose="00000400000000000000" pitchFamily="2" charset="-7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196607" y="5359167"/>
            <a:ext cx="2470424" cy="941421"/>
          </a:xfrm>
          <a:prstGeom prst="wedgeRoundRectCallout">
            <a:avLst>
              <a:gd name="adj1" fmla="val -89044"/>
              <a:gd name="adj2" fmla="val -71804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نمایش فهرست الفبایی مشاوره‏های جراحی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451220" y="2124125"/>
            <a:ext cx="2079907" cy="646422"/>
          </a:xfrm>
          <a:prstGeom prst="wedgeRoundRectCallout">
            <a:avLst>
              <a:gd name="adj1" fmla="val -95891"/>
              <a:gd name="adj2" fmla="val 61324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جستجو براساس عنوان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0405" y="2700189"/>
            <a:ext cx="1885986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89" y="1116013"/>
            <a:ext cx="8741978" cy="482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631" y="1404045"/>
            <a:ext cx="5923983" cy="382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015" y="1188021"/>
            <a:ext cx="50405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cs typeface="B Nazanin" pitchFamily="2" charset="-78"/>
              </a:rPr>
              <a:t>اطلاعات این قسمت، شامل آمادگی‏های قبل از عمل، تجهیزات مورد نیاز، آناتومی، فیلم عمل جراحی، تکنیک جراحی و ... می‏باشد.</a:t>
            </a:r>
            <a:endParaRPr lang="fa-IR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47" y="1121881"/>
            <a:ext cx="11512873" cy="566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9984104" y="1696477"/>
            <a:ext cx="955481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8" name="Rounded Rectangular Callout 7"/>
          <p:cNvSpPr/>
          <p:nvPr/>
        </p:nvSpPr>
        <p:spPr>
          <a:xfrm>
            <a:off x="9601913" y="2342900"/>
            <a:ext cx="1337673" cy="502773"/>
          </a:xfrm>
          <a:prstGeom prst="wedgeRoundRectCallout">
            <a:avLst>
              <a:gd name="adj1" fmla="val 24519"/>
              <a:gd name="adj2" fmla="val -92993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تاریخچه‏ی جستجو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66966" y="2558373"/>
            <a:ext cx="955481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0" name="Rounded Rectangular Callout 9"/>
          <p:cNvSpPr/>
          <p:nvPr/>
        </p:nvSpPr>
        <p:spPr>
          <a:xfrm>
            <a:off x="3582381" y="2486549"/>
            <a:ext cx="1433222" cy="646422"/>
          </a:xfrm>
          <a:prstGeom prst="wedgeRoundRectCallout">
            <a:avLst>
              <a:gd name="adj1" fmla="val -100899"/>
              <a:gd name="adj2" fmla="val 2031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جستجوهای ذخیره شده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57728" y="2558373"/>
            <a:ext cx="955481" cy="430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2" name="Rounded Rectangular Callout 11"/>
          <p:cNvSpPr/>
          <p:nvPr/>
        </p:nvSpPr>
        <p:spPr>
          <a:xfrm>
            <a:off x="5875536" y="3420270"/>
            <a:ext cx="2197608" cy="574597"/>
          </a:xfrm>
          <a:prstGeom prst="wedgeRoundRectCallout">
            <a:avLst>
              <a:gd name="adj1" fmla="val -16063"/>
              <a:gd name="adj2" fmla="val -121932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1800" b="1" dirty="0" smtClean="0">
                <a:solidFill>
                  <a:schemeClr val="tx1"/>
                </a:solidFill>
                <a:cs typeface="B Nazanin" pitchFamily="2" charset="-78"/>
              </a:rPr>
              <a:t>پاک کردن تاریخچه‏ی جستجو</a:t>
            </a:r>
            <a:endParaRPr lang="fa-IR" sz="1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74944" y="690933"/>
            <a:ext cx="2255738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2600" dirty="0" smtClean="0">
                <a:cs typeface="B Nazanin" panose="00000400000000000000" pitchFamily="2" charset="-78"/>
              </a:rPr>
              <a:t>تاریخچه‏ی جستجو</a:t>
            </a:r>
            <a:endParaRPr lang="fa-I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678" y="2414726"/>
            <a:ext cx="9745908" cy="3695841"/>
          </a:xfrm>
        </p:spPr>
        <p:txBody>
          <a:bodyPr/>
          <a:lstStyle/>
          <a:p>
            <a:pPr marL="574962" indent="-500268" algn="ctr">
              <a:lnSpc>
                <a:spcPct val="150000"/>
              </a:lnSpc>
              <a:buNone/>
            </a:pPr>
            <a:r>
              <a:rPr lang="fa-IR" altLang="en-US" sz="3100" dirty="0" smtClean="0">
                <a:cs typeface="B Nazanin" pitchFamily="2" charset="-78"/>
              </a:rPr>
              <a:t>سایت دانشگاه علوم پزشکی اردبیل</a:t>
            </a:r>
            <a:r>
              <a:rPr lang="fa-IR" altLang="en-US" sz="31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←</a:t>
            </a:r>
            <a:r>
              <a:rPr lang="fa-IR" altLang="en-US" sz="3100" dirty="0" smtClean="0">
                <a:cs typeface="B Nazanin" pitchFamily="2" charset="-78"/>
              </a:rPr>
              <a:t> کتابخانه‏ی مرکزی </a:t>
            </a:r>
            <a:r>
              <a:rPr lang="fa-IR" altLang="en-US" sz="31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←</a:t>
            </a:r>
            <a:r>
              <a:rPr lang="fa-IR" altLang="en-US" sz="3100" dirty="0" smtClean="0">
                <a:cs typeface="B Nazanin" pitchFamily="2" charset="-78"/>
              </a:rPr>
              <a:t> کلیک روی آیکون</a:t>
            </a:r>
          </a:p>
          <a:p>
            <a:pPr marL="574962" indent="-500268" algn="ctr">
              <a:lnSpc>
                <a:spcPct val="150000"/>
              </a:lnSpc>
              <a:buNone/>
            </a:pPr>
            <a:endParaRPr lang="fa-IR" altLang="en-US" sz="3100" dirty="0" smtClean="0">
              <a:cs typeface="B Nazanin" pitchFamily="2" charset="-78"/>
            </a:endParaRPr>
          </a:p>
          <a:p>
            <a:pPr marL="574962" indent="-500268" algn="ctr">
              <a:buNone/>
            </a:pPr>
            <a:r>
              <a:rPr lang="fa-IR" altLang="en-US" dirty="0" smtClean="0">
                <a:cs typeface="B Nazanin" pitchFamily="2" charset="-78"/>
              </a:rPr>
              <a:t>آدرس </a:t>
            </a:r>
            <a:r>
              <a:rPr lang="en-US" altLang="en-US" dirty="0" smtClean="0">
                <a:cs typeface="B Nazanin" pitchFamily="2" charset="-78"/>
                <a:hlinkClick r:id="rId2"/>
              </a:rPr>
              <a:t>www.clinicalkey.com</a:t>
            </a:r>
            <a:r>
              <a:rPr lang="fa-IR" altLang="en-US" dirty="0" smtClean="0">
                <a:cs typeface="B Nazanin" pitchFamily="2" charset="-78"/>
              </a:rPr>
              <a:t> </a:t>
            </a:r>
            <a:endParaRPr lang="en-US" altLang="en-US" dirty="0" smtClean="0">
              <a:cs typeface="B Nazanin" pitchFamily="2" charset="-78"/>
            </a:endParaRPr>
          </a:p>
          <a:p>
            <a:pPr>
              <a:buNone/>
            </a:pPr>
            <a:endParaRPr lang="fa-I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18759" y="1044005"/>
            <a:ext cx="3839962" cy="72429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ورود به پایگاه اطلاعاتی</a:t>
            </a:r>
            <a:endParaRPr lang="fa-IR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995" y="3204245"/>
            <a:ext cx="26297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4" descr="http://www.lordfa.com/up/images/08342355993828562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839" y="-612179"/>
            <a:ext cx="12133263" cy="684053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1883059">
            <a:off x="6579155" y="927082"/>
            <a:ext cx="5364421" cy="1680494"/>
          </a:xfrm>
          <a:prstGeom prst="rect">
            <a:avLst/>
          </a:prstGeom>
        </p:spPr>
        <p:txBody>
          <a:bodyPr vert="horz" lIns="100054" tIns="50027" rIns="100054" bIns="50027" rtlCol="1">
            <a:normAutofit/>
          </a:bodyPr>
          <a:lstStyle/>
          <a:p>
            <a:pPr marL="375201" indent="-375201">
              <a:spcBef>
                <a:spcPct val="20000"/>
              </a:spcBef>
              <a:defRPr/>
            </a:pPr>
            <a:r>
              <a:rPr lang="fa-IR" sz="8800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از توجه شما سپاس‏گزارم</a:t>
            </a:r>
            <a:endParaRPr lang="fa-IR" sz="8800" dirty="0" smtClean="0">
              <a:solidFill>
                <a:schemeClr val="bg1"/>
              </a:solidFill>
            </a:endParaRPr>
          </a:p>
          <a:p>
            <a:pPr marL="375201" indent="-37520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a-I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85" y="2143776"/>
            <a:ext cx="11274678" cy="458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10366346" y="2268874"/>
            <a:ext cx="668837" cy="287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8" name="TextBox 17"/>
          <p:cNvSpPr txBox="1"/>
          <p:nvPr/>
        </p:nvSpPr>
        <p:spPr>
          <a:xfrm>
            <a:off x="522015" y="1332037"/>
            <a:ext cx="10895312" cy="901250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fa-IR" sz="2600" dirty="0" smtClean="0">
                <a:cs typeface="B Nazanin" pitchFamily="2" charset="-78"/>
              </a:rPr>
              <a:t>جهت دسترسی به تمام امکانات این پایگاه</a:t>
            </a:r>
            <a:r>
              <a:rPr lang="fa-IR" sz="2600" smtClean="0">
                <a:cs typeface="B Nazanin" pitchFamily="2" charset="-78"/>
              </a:rPr>
              <a:t>، ثبت‏نام </a:t>
            </a:r>
            <a:r>
              <a:rPr lang="fa-IR" sz="2600" dirty="0" smtClean="0">
                <a:cs typeface="B Nazanin" pitchFamily="2" charset="-78"/>
              </a:rPr>
              <a:t>الزامی است.</a:t>
            </a:r>
          </a:p>
          <a:p>
            <a:pPr algn="ctr"/>
            <a:r>
              <a:rPr lang="fa-IR" sz="2600" dirty="0" smtClean="0">
                <a:cs typeface="B Nazanin" pitchFamily="2" charset="-78"/>
              </a:rPr>
              <a:t>جهت ثبت‏نام در پایگاه، گزینه‏ی </a:t>
            </a:r>
            <a:r>
              <a:rPr lang="en-US" sz="2600" dirty="0" smtClean="0">
                <a:cs typeface="B Nazanin" pitchFamily="2" charset="-78"/>
              </a:rPr>
              <a:t>Register</a:t>
            </a:r>
            <a:r>
              <a:rPr lang="fa-IR" sz="2600" dirty="0" smtClean="0">
                <a:cs typeface="B Nazanin" pitchFamily="2" charset="-78"/>
              </a:rPr>
              <a:t> را کلیک کنید.</a:t>
            </a:r>
            <a:endParaRPr lang="fa-IR" sz="2600" dirty="0"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42895" y="757440"/>
            <a:ext cx="2773672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2600" dirty="0" smtClean="0">
                <a:cs typeface="B Nazanin" pitchFamily="2" charset="-78"/>
              </a:rPr>
              <a:t>ثبت‏نام در </a:t>
            </a:r>
            <a:r>
              <a:rPr lang="en-US" sz="2600" dirty="0" smtClean="0">
                <a:cs typeface="B Nazanin" pitchFamily="2" charset="-78"/>
              </a:rPr>
              <a:t>Clinical Key</a:t>
            </a:r>
            <a:endParaRPr lang="fa-IR" sz="26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581" y="1144843"/>
            <a:ext cx="6048428" cy="507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384774" y="3635744"/>
            <a:ext cx="1051029" cy="287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8" name="TextBox 7"/>
          <p:cNvSpPr txBox="1"/>
          <p:nvPr/>
        </p:nvSpPr>
        <p:spPr>
          <a:xfrm>
            <a:off x="7117663" y="834583"/>
            <a:ext cx="4299665" cy="5702565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justLow"/>
            <a:r>
              <a:rPr lang="fa-IR" sz="2600" dirty="0" smtClean="0">
                <a:cs typeface="B Nazanin" pitchFamily="2" charset="-78"/>
              </a:rPr>
              <a:t>در صفحه‏ی باز شده، اطلاعات را تکمیل کرده، سپس ایمیل ارسالی به پست الکترونیکی خود را تأیید کنید.</a:t>
            </a:r>
          </a:p>
          <a:p>
            <a:pPr algn="justLow"/>
            <a:endParaRPr lang="fa-IR" sz="2600" dirty="0" smtClean="0">
              <a:cs typeface="B Nazanin" pitchFamily="2" charset="-78"/>
            </a:endParaRPr>
          </a:p>
          <a:p>
            <a:pPr algn="justLow">
              <a:buFont typeface="Arial" pitchFamily="34" charset="0"/>
              <a:buChar char="•"/>
            </a:pPr>
            <a:r>
              <a:rPr lang="fa-IR" sz="2600" dirty="0" smtClean="0">
                <a:solidFill>
                  <a:srgbClr val="FF0000"/>
                </a:solidFill>
                <a:cs typeface="B Nazanin" pitchFamily="2" charset="-78"/>
              </a:rPr>
              <a:t> با استفاده از ایمیل آکادمیک جهت ثبت‏نام، می‏توان در خارج از دانشگاه هم از این پایگاه استفاده کرد </a:t>
            </a:r>
            <a:r>
              <a:rPr lang="en-US" sz="2600" dirty="0" smtClean="0">
                <a:solidFill>
                  <a:srgbClr val="FF0000"/>
                </a:solidFill>
                <a:cs typeface="B Nazanin" pitchFamily="2" charset="-78"/>
              </a:rPr>
              <a:t>(Remote Access)</a:t>
            </a:r>
            <a:r>
              <a:rPr lang="fa-IR" sz="2600" dirty="0" smtClean="0">
                <a:solidFill>
                  <a:srgbClr val="FF0000"/>
                </a:solidFill>
                <a:cs typeface="B Nazanin" pitchFamily="2" charset="-78"/>
              </a:rPr>
              <a:t>. </a:t>
            </a:r>
          </a:p>
          <a:p>
            <a:pPr algn="justLow"/>
            <a:endParaRPr lang="fa-IR" sz="26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justLow"/>
            <a:r>
              <a:rPr lang="fa-IR" sz="2600" dirty="0" smtClean="0">
                <a:cs typeface="B Nazanin" pitchFamily="2" charset="-78"/>
              </a:rPr>
              <a:t>چنانچه ثبت‏نام با ایمیل‏های عمومی مانند یاهو یا جیمیل انجام شود، کاربر تنها در محیط دانشگاه قادر به استفاده از این پایگاه خواهد بود.</a:t>
            </a:r>
          </a:p>
          <a:p>
            <a:pPr algn="justLow"/>
            <a:endParaRPr lang="fa-IR" sz="2600" dirty="0">
              <a:cs typeface="B Nazanin" pitchFamily="2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486" y="1558124"/>
            <a:ext cx="7292597" cy="372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977595" y="690934"/>
            <a:ext cx="3535281" cy="430218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600" dirty="0" smtClean="0">
                <a:cs typeface="B Nazanin" pitchFamily="2" charset="-78"/>
              </a:rPr>
              <a:t>برای ورود به پایگاه، در صفحه‏ی اصلی باید بر روی گزینه‏ی </a:t>
            </a:r>
            <a:r>
              <a:rPr lang="en-US" sz="2600" dirty="0" smtClean="0">
                <a:cs typeface="B Nazanin" pitchFamily="2" charset="-78"/>
              </a:rPr>
              <a:t>Log in</a:t>
            </a:r>
            <a:r>
              <a:rPr lang="fa-IR" sz="2600" dirty="0" smtClean="0">
                <a:cs typeface="B Nazanin" pitchFamily="2" charset="-78"/>
              </a:rPr>
              <a:t> کلیک کرده و با وارد کردن نام کاربری و رمز عبور خود از پایگاه استفاده کنید. </a:t>
            </a:r>
          </a:p>
          <a:p>
            <a:pPr algn="justLow">
              <a:lnSpc>
                <a:spcPct val="150000"/>
              </a:lnSpc>
            </a:pPr>
            <a:r>
              <a:rPr lang="fa-IR" sz="2600" dirty="0" smtClean="0">
                <a:cs typeface="B Nazanin" pitchFamily="2" charset="-78"/>
              </a:rPr>
              <a:t>نام کاربری آدرس ایمیلی است که هنگام ثبت‏نام وارد شده است.</a:t>
            </a:r>
            <a:endParaRPr lang="fa-IR" sz="2600" dirty="0">
              <a:cs typeface="B Nazanin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49" y="2630200"/>
            <a:ext cx="11829356" cy="335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9234983" y="2486550"/>
            <a:ext cx="1958043" cy="574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1458119" y="1260029"/>
            <a:ext cx="9077072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fa-IR" sz="2600" dirty="0" smtClean="0">
                <a:cs typeface="B Nazanin" pitchFamily="2" charset="-78"/>
              </a:rPr>
              <a:t>پس از تکمیل ثبت‏نام، نام کاربر در این بخش نمایش داده می‏شود.</a:t>
            </a:r>
            <a:endParaRPr lang="fa-IR" sz="2600" dirty="0"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57" y="1068984"/>
            <a:ext cx="11313847" cy="536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50407" y="2844205"/>
            <a:ext cx="2270999" cy="33834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0" anchor="ctr"/>
          <a:lstStyle/>
          <a:p>
            <a:pPr marL="312668" indent="-312668"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کتاب‏ها</a:t>
            </a:r>
          </a:p>
          <a:p>
            <a:pPr marL="312668" indent="-312668"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مجلات</a:t>
            </a:r>
          </a:p>
          <a:p>
            <a:pPr marL="312668" indent="-312668"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کارآزمایی بالینی</a:t>
            </a:r>
          </a:p>
          <a:p>
            <a:pPr marL="312668" indent="-312668"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اطلاعات دارویی</a:t>
            </a:r>
          </a:p>
          <a:p>
            <a:pPr marL="312668" indent="-312668"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دستورالعمل‏ها</a:t>
            </a:r>
          </a:p>
          <a:p>
            <a:pPr marL="312668" indent="-312668"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آموزش بیمار</a:t>
            </a:r>
          </a:p>
          <a:p>
            <a:pPr marL="312668" indent="-312668"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تشخیص افتراقی</a:t>
            </a:r>
          </a:p>
          <a:p>
            <a:pPr marL="312668" indent="-312668"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تصاویر و فیلم‏ها</a:t>
            </a:r>
          </a:p>
          <a:p>
            <a:pPr marL="312668" indent="-312668">
              <a:buFont typeface="Arial" pitchFamily="34" charset="0"/>
              <a:buChar char="•"/>
            </a:pPr>
            <a:r>
              <a:rPr lang="fa-IR" sz="22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مشاوره‏های جراحی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20390" y="547283"/>
            <a:ext cx="10605840" cy="0"/>
          </a:xfrm>
          <a:prstGeom prst="line">
            <a:avLst/>
          </a:prstGeom>
          <a:ln w="285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4841" y="86795"/>
            <a:ext cx="2388703" cy="501141"/>
          </a:xfrm>
          <a:prstGeom prst="rect">
            <a:avLst/>
          </a:prstGeom>
          <a:noFill/>
        </p:spPr>
        <p:txBody>
          <a:bodyPr wrap="square" lIns="100054" tIns="50027" rIns="100054" bIns="50027" rtlCol="1">
            <a:spAutoFit/>
          </a:bodyPr>
          <a:lstStyle/>
          <a:p>
            <a:pPr algn="ctr"/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Clinical Key</a:t>
            </a:r>
            <a:endParaRPr lang="fa-IR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4372" y="762758"/>
            <a:ext cx="4681859" cy="5745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054" tIns="50027" rIns="100054" bIns="50027" rtlCol="1" anchor="ctr"/>
          <a:lstStyle/>
          <a:p>
            <a:pPr algn="ctr"/>
            <a:r>
              <a:rPr lang="fa-IR" sz="2600" dirty="0" smtClean="0">
                <a:cs typeface="B Nazanin" pitchFamily="2" charset="-78"/>
              </a:rPr>
              <a:t>انواع محتوا در پایگاه </a:t>
            </a:r>
            <a:r>
              <a:rPr lang="en-US" sz="2600" dirty="0" smtClean="0">
                <a:cs typeface="B Nazanin" pitchFamily="2" charset="-78"/>
              </a:rPr>
              <a:t>Clinical Key</a:t>
            </a:r>
            <a:endParaRPr lang="fa-IR" sz="26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1692</Words>
  <Application>Microsoft Office PowerPoint</Application>
  <PresentationFormat>Custom</PresentationFormat>
  <Paragraphs>188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B Nazanin</vt:lpstr>
      <vt:lpstr>B Titr</vt:lpstr>
      <vt:lpstr>Calibri</vt:lpstr>
      <vt:lpstr>IranNastaliq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Active</dc:creator>
  <cp:lastModifiedBy>Library</cp:lastModifiedBy>
  <cp:revision>178</cp:revision>
  <dcterms:created xsi:type="dcterms:W3CDTF">2019-01-17T17:15:22Z</dcterms:created>
  <dcterms:modified xsi:type="dcterms:W3CDTF">2019-10-16T06:03:01Z</dcterms:modified>
</cp:coreProperties>
</file>